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8" r:id="rId3"/>
    <p:sldId id="280" r:id="rId4"/>
    <p:sldId id="270" r:id="rId5"/>
    <p:sldId id="272" r:id="rId6"/>
    <p:sldId id="271" r:id="rId7"/>
    <p:sldId id="281" r:id="rId8"/>
    <p:sldId id="273" r:id="rId9"/>
    <p:sldId id="279" r:id="rId10"/>
    <p:sldId id="268" r:id="rId11"/>
    <p:sldId id="258" r:id="rId12"/>
    <p:sldId id="274" r:id="rId13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Численность прикрепленного населения, чел.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Население </c:v>
                </c:pt>
              </c:strCache>
            </c:strRef>
          </c:tx>
          <c:dLbls>
            <c:dLbl>
              <c:idx val="0"/>
              <c:layout>
                <c:manualLayout>
                  <c:x val="-1.4880952380952391E-3"/>
                  <c:y val="5.2631578947368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523809523809521E-3"/>
                  <c:y val="7.0175438596491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74633</c:v>
                </c:pt>
                <c:pt idx="1">
                  <c:v>103863</c:v>
                </c:pt>
                <c:pt idx="2">
                  <c:v>105255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520256"/>
        <c:axId val="22230528"/>
      </c:lineChart>
      <c:catAx>
        <c:axId val="29520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2230528"/>
        <c:crosses val="autoZero"/>
        <c:auto val="1"/>
        <c:lblAlgn val="ctr"/>
        <c:lblOffset val="100"/>
        <c:noMultiLvlLbl val="0"/>
      </c:catAx>
      <c:valAx>
        <c:axId val="22230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520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B6C43-5761-4959-A775-77FBA70D4FA9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E4A4EE6-B12B-4A53-AD31-9A8B1539BEED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рост спроса на консультативно-диагностические услуги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35F2EBBE-F2D5-4B31-8F47-34A75BEEE2A9}" type="parTrans" cxnId="{76B3A1A7-CD19-4FBD-AE90-659B00818FCA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31054C4B-061E-43D4-B34B-509D01802F47}" type="sibTrans" cxnId="{76B3A1A7-CD19-4FBD-AE90-659B00818FCA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1501F153-D808-4A1D-9AFE-5B31658B18F2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рост госпитализации в круглосуточный стационар с обострением хронических заболеваний по случаям управляемым на уровне АПО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FA188FE4-EA0D-44AB-82E4-23B9CF6F2F6E}" type="parTrans" cxnId="{34A81480-06C0-440F-AA1B-F0A5C565074E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FB3A6F44-2AA4-47B3-B023-C9249FABDDF9}" type="sibTrans" cxnId="{34A81480-06C0-440F-AA1B-F0A5C565074E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A5466710-0604-4CBE-930E-2B45F68CFA3E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рост жалоб от населения на качество услуг и доступность помощи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0882680C-6333-48FA-8503-8FAEDB575BAF}" type="parTrans" cxnId="{4F9B56AF-640C-47E7-9152-9E4F080C4C56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1E587BD8-C861-4E03-9340-A3B6891703D1}" type="sibTrans" cxnId="{4F9B56AF-640C-47E7-9152-9E4F080C4C56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B751CC01-27BC-449E-B3C8-2059B175560F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рост заболеваемости среди населения 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DDC3EAEF-D4C1-4045-BF29-F3D5315FAB96}" type="parTrans" cxnId="{EBCFDB6C-76D0-48BB-B178-9C93CC9FD773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0EEA7AC3-7BE6-48FA-8C4D-5A4A7E71E5A4}" type="sibTrans" cxnId="{EBCFDB6C-76D0-48BB-B178-9C93CC9FD773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33A5ED4C-5253-4064-942E-84DB1A9E5B1C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снижение доверия к специалистам ПМСП 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F1C24822-324B-4C53-9C72-0B09CA56421D}" type="parTrans" cxnId="{0E9408B8-1D7B-47F8-954E-E2C23B4196F9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14044568-0034-4C81-9DF8-41E55008A2E5}" type="sibTrans" cxnId="{0E9408B8-1D7B-47F8-954E-E2C23B4196F9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8DF74263-831E-4CA4-8789-44D4F5C827E8}">
      <dgm:prSet phldrT="[Текст]" custT="1"/>
      <dgm:spPr/>
      <dgm:t>
        <a:bodyPr/>
        <a:lstStyle/>
        <a:p>
          <a:r>
            <a:rPr lang="ru-RU" sz="1800" b="0" dirty="0" smtClean="0">
              <a:latin typeface="Arial" pitchFamily="34" charset="0"/>
              <a:cs typeface="Arial" pitchFamily="34" charset="0"/>
            </a:rPr>
            <a:t>слабые темпы внедрения общей врачебной практики</a:t>
          </a:r>
          <a:endParaRPr lang="ru-RU" sz="1800" b="0" dirty="0">
            <a:latin typeface="Arial" pitchFamily="34" charset="0"/>
            <a:cs typeface="Arial" pitchFamily="34" charset="0"/>
          </a:endParaRPr>
        </a:p>
      </dgm:t>
    </dgm:pt>
    <dgm:pt modelId="{87209863-738C-49CE-BBB5-12B932F89411}" type="parTrans" cxnId="{0C4B06F1-1395-4AAE-B0C5-8550EC6C5F31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6DFC6695-DF52-46D6-ACFD-B342A14A56AD}" type="sibTrans" cxnId="{0C4B06F1-1395-4AAE-B0C5-8550EC6C5F31}">
      <dgm:prSet/>
      <dgm:spPr/>
      <dgm:t>
        <a:bodyPr/>
        <a:lstStyle/>
        <a:p>
          <a:endParaRPr lang="ru-RU" sz="1800" b="0">
            <a:latin typeface="Arial" pitchFamily="34" charset="0"/>
            <a:cs typeface="Arial" pitchFamily="34" charset="0"/>
          </a:endParaRPr>
        </a:p>
      </dgm:t>
    </dgm:pt>
    <dgm:pt modelId="{40AF9A8A-FA03-4A70-918F-364B6520034D}" type="pres">
      <dgm:prSet presAssocID="{B47B6C43-5761-4959-A775-77FBA70D4FA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C45B37-82BA-4B62-AE68-37F0230C0EB4}" type="pres">
      <dgm:prSet presAssocID="{B751CC01-27BC-449E-B3C8-2059B175560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29050-944B-4179-9801-A651B1A99420}" type="pres">
      <dgm:prSet presAssocID="{0EEA7AC3-7BE6-48FA-8C4D-5A4A7E71E5A4}" presName="spacer" presStyleCnt="0"/>
      <dgm:spPr/>
    </dgm:pt>
    <dgm:pt modelId="{BDA73CED-9E1B-4DD6-9F61-2EA9C28C20EC}" type="pres">
      <dgm:prSet presAssocID="{33A5ED4C-5253-4064-942E-84DB1A9E5B1C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D9E25D-376B-49B3-909B-454CACD7BF0F}" type="pres">
      <dgm:prSet presAssocID="{14044568-0034-4C81-9DF8-41E55008A2E5}" presName="spacer" presStyleCnt="0"/>
      <dgm:spPr/>
    </dgm:pt>
    <dgm:pt modelId="{3E1712A2-EB8A-405C-8127-AC8071427054}" type="pres">
      <dgm:prSet presAssocID="{8DF74263-831E-4CA4-8789-44D4F5C827E8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06426-03B3-45FA-B97E-001C284B9BEF}" type="pres">
      <dgm:prSet presAssocID="{6DFC6695-DF52-46D6-ACFD-B342A14A56AD}" presName="spacer" presStyleCnt="0"/>
      <dgm:spPr/>
    </dgm:pt>
    <dgm:pt modelId="{03906295-5D59-4828-AC62-4804071E583E}" type="pres">
      <dgm:prSet presAssocID="{2E4A4EE6-B12B-4A53-AD31-9A8B1539BEE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101FE-C624-44A1-9F35-FDFE7F277026}" type="pres">
      <dgm:prSet presAssocID="{31054C4B-061E-43D4-B34B-509D01802F47}" presName="spacer" presStyleCnt="0"/>
      <dgm:spPr/>
    </dgm:pt>
    <dgm:pt modelId="{79704D50-576A-4AFF-8A5D-F08AE1CCA008}" type="pres">
      <dgm:prSet presAssocID="{1501F153-D808-4A1D-9AFE-5B31658B18F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D1892-9046-4F15-A111-85ACFC379805}" type="pres">
      <dgm:prSet presAssocID="{FB3A6F44-2AA4-47B3-B023-C9249FABDDF9}" presName="spacer" presStyleCnt="0"/>
      <dgm:spPr/>
    </dgm:pt>
    <dgm:pt modelId="{90DDA9B5-7035-40E7-BB8E-AAE2E9C4DD1E}" type="pres">
      <dgm:prSet presAssocID="{A5466710-0604-4CBE-930E-2B45F68CFA3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2927A3-2C0A-4BB7-A675-7A402BDD8441}" type="presOf" srcId="{33A5ED4C-5253-4064-942E-84DB1A9E5B1C}" destId="{BDA73CED-9E1B-4DD6-9F61-2EA9C28C20EC}" srcOrd="0" destOrd="0" presId="urn:microsoft.com/office/officeart/2005/8/layout/vList2"/>
    <dgm:cxn modelId="{0C4B06F1-1395-4AAE-B0C5-8550EC6C5F31}" srcId="{B47B6C43-5761-4959-A775-77FBA70D4FA9}" destId="{8DF74263-831E-4CA4-8789-44D4F5C827E8}" srcOrd="2" destOrd="0" parTransId="{87209863-738C-49CE-BBB5-12B932F89411}" sibTransId="{6DFC6695-DF52-46D6-ACFD-B342A14A56AD}"/>
    <dgm:cxn modelId="{58BA870D-F3DE-4F0D-818B-89AAE1A69D52}" type="presOf" srcId="{8DF74263-831E-4CA4-8789-44D4F5C827E8}" destId="{3E1712A2-EB8A-405C-8127-AC8071427054}" srcOrd="0" destOrd="0" presId="urn:microsoft.com/office/officeart/2005/8/layout/vList2"/>
    <dgm:cxn modelId="{38F2F25D-CC64-46BD-91F7-A3F01876ACC8}" type="presOf" srcId="{B751CC01-27BC-449E-B3C8-2059B175560F}" destId="{E5C45B37-82BA-4B62-AE68-37F0230C0EB4}" srcOrd="0" destOrd="0" presId="urn:microsoft.com/office/officeart/2005/8/layout/vList2"/>
    <dgm:cxn modelId="{24CF2938-E79B-42AA-B4B5-6C3965873656}" type="presOf" srcId="{2E4A4EE6-B12B-4A53-AD31-9A8B1539BEED}" destId="{03906295-5D59-4828-AC62-4804071E583E}" srcOrd="0" destOrd="0" presId="urn:microsoft.com/office/officeart/2005/8/layout/vList2"/>
    <dgm:cxn modelId="{76B3A1A7-CD19-4FBD-AE90-659B00818FCA}" srcId="{B47B6C43-5761-4959-A775-77FBA70D4FA9}" destId="{2E4A4EE6-B12B-4A53-AD31-9A8B1539BEED}" srcOrd="3" destOrd="0" parTransId="{35F2EBBE-F2D5-4B31-8F47-34A75BEEE2A9}" sibTransId="{31054C4B-061E-43D4-B34B-509D01802F47}"/>
    <dgm:cxn modelId="{34A81480-06C0-440F-AA1B-F0A5C565074E}" srcId="{B47B6C43-5761-4959-A775-77FBA70D4FA9}" destId="{1501F153-D808-4A1D-9AFE-5B31658B18F2}" srcOrd="4" destOrd="0" parTransId="{FA188FE4-EA0D-44AB-82E4-23B9CF6F2F6E}" sibTransId="{FB3A6F44-2AA4-47B3-B023-C9249FABDDF9}"/>
    <dgm:cxn modelId="{F2BB41EF-7F05-4800-A5B3-07AA4ACEE7FC}" type="presOf" srcId="{B47B6C43-5761-4959-A775-77FBA70D4FA9}" destId="{40AF9A8A-FA03-4A70-918F-364B6520034D}" srcOrd="0" destOrd="0" presId="urn:microsoft.com/office/officeart/2005/8/layout/vList2"/>
    <dgm:cxn modelId="{0E9408B8-1D7B-47F8-954E-E2C23B4196F9}" srcId="{B47B6C43-5761-4959-A775-77FBA70D4FA9}" destId="{33A5ED4C-5253-4064-942E-84DB1A9E5B1C}" srcOrd="1" destOrd="0" parTransId="{F1C24822-324B-4C53-9C72-0B09CA56421D}" sibTransId="{14044568-0034-4C81-9DF8-41E55008A2E5}"/>
    <dgm:cxn modelId="{602171D5-1327-4D8B-936B-88F0431E2A5E}" type="presOf" srcId="{1501F153-D808-4A1D-9AFE-5B31658B18F2}" destId="{79704D50-576A-4AFF-8A5D-F08AE1CCA008}" srcOrd="0" destOrd="0" presId="urn:microsoft.com/office/officeart/2005/8/layout/vList2"/>
    <dgm:cxn modelId="{EBCFDB6C-76D0-48BB-B178-9C93CC9FD773}" srcId="{B47B6C43-5761-4959-A775-77FBA70D4FA9}" destId="{B751CC01-27BC-449E-B3C8-2059B175560F}" srcOrd="0" destOrd="0" parTransId="{DDC3EAEF-D4C1-4045-BF29-F3D5315FAB96}" sibTransId="{0EEA7AC3-7BE6-48FA-8C4D-5A4A7E71E5A4}"/>
    <dgm:cxn modelId="{4F9B56AF-640C-47E7-9152-9E4F080C4C56}" srcId="{B47B6C43-5761-4959-A775-77FBA70D4FA9}" destId="{A5466710-0604-4CBE-930E-2B45F68CFA3E}" srcOrd="5" destOrd="0" parTransId="{0882680C-6333-48FA-8503-8FAEDB575BAF}" sibTransId="{1E587BD8-C861-4E03-9340-A3B6891703D1}"/>
    <dgm:cxn modelId="{14E8F95E-3033-4BD5-B749-F1775653A2FB}" type="presOf" srcId="{A5466710-0604-4CBE-930E-2B45F68CFA3E}" destId="{90DDA9B5-7035-40E7-BB8E-AAE2E9C4DD1E}" srcOrd="0" destOrd="0" presId="urn:microsoft.com/office/officeart/2005/8/layout/vList2"/>
    <dgm:cxn modelId="{BA858A2E-F77F-43AA-9F60-818D45CD3D8D}" type="presParOf" srcId="{40AF9A8A-FA03-4A70-918F-364B6520034D}" destId="{E5C45B37-82BA-4B62-AE68-37F0230C0EB4}" srcOrd="0" destOrd="0" presId="urn:microsoft.com/office/officeart/2005/8/layout/vList2"/>
    <dgm:cxn modelId="{23BD428C-C680-4424-8273-26422840A6E7}" type="presParOf" srcId="{40AF9A8A-FA03-4A70-918F-364B6520034D}" destId="{61629050-944B-4179-9801-A651B1A99420}" srcOrd="1" destOrd="0" presId="urn:microsoft.com/office/officeart/2005/8/layout/vList2"/>
    <dgm:cxn modelId="{62116307-175B-48F1-BC13-27EB87688DA3}" type="presParOf" srcId="{40AF9A8A-FA03-4A70-918F-364B6520034D}" destId="{BDA73CED-9E1B-4DD6-9F61-2EA9C28C20EC}" srcOrd="2" destOrd="0" presId="urn:microsoft.com/office/officeart/2005/8/layout/vList2"/>
    <dgm:cxn modelId="{616ABA53-E8FC-4086-B1F9-CAB17F131A4F}" type="presParOf" srcId="{40AF9A8A-FA03-4A70-918F-364B6520034D}" destId="{60D9E25D-376B-49B3-909B-454CACD7BF0F}" srcOrd="3" destOrd="0" presId="urn:microsoft.com/office/officeart/2005/8/layout/vList2"/>
    <dgm:cxn modelId="{37EF2865-F96A-4AC3-87F2-6BE6C6609BE4}" type="presParOf" srcId="{40AF9A8A-FA03-4A70-918F-364B6520034D}" destId="{3E1712A2-EB8A-405C-8127-AC8071427054}" srcOrd="4" destOrd="0" presId="urn:microsoft.com/office/officeart/2005/8/layout/vList2"/>
    <dgm:cxn modelId="{51862463-C4B2-4A6C-A679-A0BCDCCE894D}" type="presParOf" srcId="{40AF9A8A-FA03-4A70-918F-364B6520034D}" destId="{94906426-03B3-45FA-B97E-001C284B9BEF}" srcOrd="5" destOrd="0" presId="urn:microsoft.com/office/officeart/2005/8/layout/vList2"/>
    <dgm:cxn modelId="{8753C33B-2116-4416-98EB-67A6791E3D7F}" type="presParOf" srcId="{40AF9A8A-FA03-4A70-918F-364B6520034D}" destId="{03906295-5D59-4828-AC62-4804071E583E}" srcOrd="6" destOrd="0" presId="urn:microsoft.com/office/officeart/2005/8/layout/vList2"/>
    <dgm:cxn modelId="{A278E341-34DF-4584-9470-3A4ADE653209}" type="presParOf" srcId="{40AF9A8A-FA03-4A70-918F-364B6520034D}" destId="{A93101FE-C624-44A1-9F35-FDFE7F277026}" srcOrd="7" destOrd="0" presId="urn:microsoft.com/office/officeart/2005/8/layout/vList2"/>
    <dgm:cxn modelId="{F11E1044-B5DC-48B6-AB8E-A6B5A5FC483E}" type="presParOf" srcId="{40AF9A8A-FA03-4A70-918F-364B6520034D}" destId="{79704D50-576A-4AFF-8A5D-F08AE1CCA008}" srcOrd="8" destOrd="0" presId="urn:microsoft.com/office/officeart/2005/8/layout/vList2"/>
    <dgm:cxn modelId="{8D2AD37F-A5FE-46C3-9F1F-81C23020E3AC}" type="presParOf" srcId="{40AF9A8A-FA03-4A70-918F-364B6520034D}" destId="{E3FD1892-9046-4F15-A111-85ACFC379805}" srcOrd="9" destOrd="0" presId="urn:microsoft.com/office/officeart/2005/8/layout/vList2"/>
    <dgm:cxn modelId="{166850EB-8723-4275-B7E8-9D675F28FF0C}" type="presParOf" srcId="{40AF9A8A-FA03-4A70-918F-364B6520034D}" destId="{90DDA9B5-7035-40E7-BB8E-AAE2E9C4DD1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B8BAF8-79C1-4707-AE70-4A366AFE09CC}" type="doc">
      <dgm:prSet loTypeId="urn:microsoft.com/office/officeart/2005/8/layout/arrow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C58A2B8-84B1-4ACC-9FEC-C8DFCB9B29BA}">
      <dgm:prSet phldrT="[Текст]" custT="1"/>
      <dgm:spPr/>
      <dgm:t>
        <a:bodyPr/>
        <a:lstStyle/>
        <a:p>
          <a:r>
            <a:rPr lang="ru-RU" sz="2800" b="1" dirty="0" smtClean="0">
              <a:latin typeface="Arial" pitchFamily="34" charset="0"/>
              <a:cs typeface="Arial" pitchFamily="34" charset="0"/>
            </a:rPr>
            <a:t>ПМСП</a:t>
          </a:r>
          <a:r>
            <a:rPr lang="ru-RU" sz="2800" dirty="0" smtClean="0">
              <a:latin typeface="Arial" pitchFamily="34" charset="0"/>
              <a:cs typeface="Arial" pitchFamily="34" charset="0"/>
            </a:rPr>
            <a:t> увеличивает потребление КДУ </a:t>
          </a:r>
          <a:r>
            <a:rPr lang="ru-RU" sz="2400" i="1" dirty="0" smtClean="0">
              <a:latin typeface="Arial" pitchFamily="34" charset="0"/>
              <a:cs typeface="Arial" pitchFamily="34" charset="0"/>
            </a:rPr>
            <a:t>(практически отсутствует ВОП, не эффективна профилактика и слабо внедрены программы ВОЗ)</a:t>
          </a:r>
        </a:p>
      </dgm:t>
    </dgm:pt>
    <dgm:pt modelId="{4AE62B9B-DC2E-4D93-A76A-0727933D648E}" type="parTrans" cxnId="{586574A3-B8ED-488C-9700-02FCAFBFE70D}">
      <dgm:prSet/>
      <dgm:spPr/>
      <dgm:t>
        <a:bodyPr/>
        <a:lstStyle/>
        <a:p>
          <a:endParaRPr lang="ru-RU"/>
        </a:p>
      </dgm:t>
    </dgm:pt>
    <dgm:pt modelId="{6674982F-27FA-4F40-9EF3-F5619104D0BB}" type="sibTrans" cxnId="{586574A3-B8ED-488C-9700-02FCAFBFE70D}">
      <dgm:prSet/>
      <dgm:spPr/>
      <dgm:t>
        <a:bodyPr/>
        <a:lstStyle/>
        <a:p>
          <a:endParaRPr lang="ru-RU"/>
        </a:p>
      </dgm:t>
    </dgm:pt>
    <dgm:pt modelId="{D694306A-C04A-4065-A5E6-92A68E15F44C}">
      <dgm:prSet phldrT="[Текст]" custT="1"/>
      <dgm:spPr/>
      <dgm:t>
        <a:bodyPr/>
        <a:lstStyle/>
        <a:p>
          <a:r>
            <a:rPr lang="ru-RU" sz="2800" b="1" dirty="0" smtClean="0">
              <a:latin typeface="Arial" pitchFamily="34" charset="0"/>
              <a:cs typeface="Arial" pitchFamily="34" charset="0"/>
            </a:rPr>
            <a:t>КДП</a:t>
          </a:r>
          <a:r>
            <a:rPr lang="ru-RU" sz="2800" dirty="0" smtClean="0">
              <a:latin typeface="Arial" pitchFamily="34" charset="0"/>
              <a:cs typeface="Arial" pitchFamily="34" charset="0"/>
            </a:rPr>
            <a:t> создает спрос на КДУ, подчеркивая слабость ПМСП и свою значимость </a:t>
          </a:r>
          <a:r>
            <a:rPr lang="ru-RU" sz="2400" i="1" dirty="0" smtClean="0">
              <a:latin typeface="Arial" pitchFamily="34" charset="0"/>
              <a:cs typeface="Arial" pitchFamily="34" charset="0"/>
            </a:rPr>
            <a:t>(профильные специалисты практически не участвует в профилактике)</a:t>
          </a:r>
          <a:endParaRPr lang="ru-RU" sz="2400" i="1" dirty="0">
            <a:latin typeface="Arial" pitchFamily="34" charset="0"/>
            <a:cs typeface="Arial" pitchFamily="34" charset="0"/>
          </a:endParaRPr>
        </a:p>
      </dgm:t>
    </dgm:pt>
    <dgm:pt modelId="{C64B8AC9-3482-4204-924D-D534961F6EE8}" type="parTrans" cxnId="{E50524E7-A22C-42B5-B1E6-B7C8E5E03334}">
      <dgm:prSet/>
      <dgm:spPr/>
      <dgm:t>
        <a:bodyPr/>
        <a:lstStyle/>
        <a:p>
          <a:endParaRPr lang="ru-RU"/>
        </a:p>
      </dgm:t>
    </dgm:pt>
    <dgm:pt modelId="{643AA0D5-2C45-4B80-8D37-6ED0260EB09B}" type="sibTrans" cxnId="{E50524E7-A22C-42B5-B1E6-B7C8E5E03334}">
      <dgm:prSet/>
      <dgm:spPr/>
      <dgm:t>
        <a:bodyPr/>
        <a:lstStyle/>
        <a:p>
          <a:endParaRPr lang="ru-RU"/>
        </a:p>
      </dgm:t>
    </dgm:pt>
    <dgm:pt modelId="{F740231A-A6AD-4935-BD5D-D0EEC04B779E}" type="pres">
      <dgm:prSet presAssocID="{D4B8BAF8-79C1-4707-AE70-4A366AFE09C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7B6B11-E9C3-491E-A070-0C607693B70B}" type="pres">
      <dgm:prSet presAssocID="{D4B8BAF8-79C1-4707-AE70-4A366AFE09CC}" presName="divider" presStyleLbl="fgShp" presStyleIdx="0" presStyleCnt="1"/>
      <dgm:spPr/>
    </dgm:pt>
    <dgm:pt modelId="{C909D24A-9913-45BC-BA5B-7F7D1E76DC90}" type="pres">
      <dgm:prSet presAssocID="{0C58A2B8-84B1-4ACC-9FEC-C8DFCB9B29BA}" presName="downArrow" presStyleLbl="node1" presStyleIdx="0" presStyleCnt="2"/>
      <dgm:spPr/>
    </dgm:pt>
    <dgm:pt modelId="{382C3E46-7D23-41C8-AF54-6F5FECE8A06F}" type="pres">
      <dgm:prSet presAssocID="{0C58A2B8-84B1-4ACC-9FEC-C8DFCB9B29BA}" presName="downArrowText" presStyleLbl="revTx" presStyleIdx="0" presStyleCnt="2" custScaleX="187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831D8-C400-42A1-8787-2CA76C224E84}" type="pres">
      <dgm:prSet presAssocID="{D694306A-C04A-4065-A5E6-92A68E15F44C}" presName="upArrow" presStyleLbl="node1" presStyleIdx="1" presStyleCnt="2"/>
      <dgm:spPr>
        <a:solidFill>
          <a:srgbClr val="FF0000"/>
        </a:solidFill>
      </dgm:spPr>
    </dgm:pt>
    <dgm:pt modelId="{CD4F3A19-20D0-4397-8FAA-0D2B1F656DD4}" type="pres">
      <dgm:prSet presAssocID="{D694306A-C04A-4065-A5E6-92A68E15F44C}" presName="upArrowText" presStyleLbl="revTx" presStyleIdx="1" presStyleCnt="2" custScaleX="198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0524E7-A22C-42B5-B1E6-B7C8E5E03334}" srcId="{D4B8BAF8-79C1-4707-AE70-4A366AFE09CC}" destId="{D694306A-C04A-4065-A5E6-92A68E15F44C}" srcOrd="1" destOrd="0" parTransId="{C64B8AC9-3482-4204-924D-D534961F6EE8}" sibTransId="{643AA0D5-2C45-4B80-8D37-6ED0260EB09B}"/>
    <dgm:cxn modelId="{880AD21F-E330-4588-BEF1-10883C889D98}" type="presOf" srcId="{0C58A2B8-84B1-4ACC-9FEC-C8DFCB9B29BA}" destId="{382C3E46-7D23-41C8-AF54-6F5FECE8A06F}" srcOrd="0" destOrd="0" presId="urn:microsoft.com/office/officeart/2005/8/layout/arrow3"/>
    <dgm:cxn modelId="{586574A3-B8ED-488C-9700-02FCAFBFE70D}" srcId="{D4B8BAF8-79C1-4707-AE70-4A366AFE09CC}" destId="{0C58A2B8-84B1-4ACC-9FEC-C8DFCB9B29BA}" srcOrd="0" destOrd="0" parTransId="{4AE62B9B-DC2E-4D93-A76A-0727933D648E}" sibTransId="{6674982F-27FA-4F40-9EF3-F5619104D0BB}"/>
    <dgm:cxn modelId="{781D6508-8292-4D71-8E8B-D5F14037FE0A}" type="presOf" srcId="{D4B8BAF8-79C1-4707-AE70-4A366AFE09CC}" destId="{F740231A-A6AD-4935-BD5D-D0EEC04B779E}" srcOrd="0" destOrd="0" presId="urn:microsoft.com/office/officeart/2005/8/layout/arrow3"/>
    <dgm:cxn modelId="{02FD2F41-7705-4C83-96DC-D0FC0D7F03B8}" type="presOf" srcId="{D694306A-C04A-4065-A5E6-92A68E15F44C}" destId="{CD4F3A19-20D0-4397-8FAA-0D2B1F656DD4}" srcOrd="0" destOrd="0" presId="urn:microsoft.com/office/officeart/2005/8/layout/arrow3"/>
    <dgm:cxn modelId="{8A7D4A57-D9F2-4E88-B918-8914A70184F0}" type="presParOf" srcId="{F740231A-A6AD-4935-BD5D-D0EEC04B779E}" destId="{4C7B6B11-E9C3-491E-A070-0C607693B70B}" srcOrd="0" destOrd="0" presId="urn:microsoft.com/office/officeart/2005/8/layout/arrow3"/>
    <dgm:cxn modelId="{6B673856-6AD6-4AAB-9846-D525C486AFC6}" type="presParOf" srcId="{F740231A-A6AD-4935-BD5D-D0EEC04B779E}" destId="{C909D24A-9913-45BC-BA5B-7F7D1E76DC90}" srcOrd="1" destOrd="0" presId="urn:microsoft.com/office/officeart/2005/8/layout/arrow3"/>
    <dgm:cxn modelId="{56C68AA8-4D99-42C5-8A6D-1C2737FD38D6}" type="presParOf" srcId="{F740231A-A6AD-4935-BD5D-D0EEC04B779E}" destId="{382C3E46-7D23-41C8-AF54-6F5FECE8A06F}" srcOrd="2" destOrd="0" presId="urn:microsoft.com/office/officeart/2005/8/layout/arrow3"/>
    <dgm:cxn modelId="{F320A7A7-5C3E-4390-A92D-3F92F12102EB}" type="presParOf" srcId="{F740231A-A6AD-4935-BD5D-D0EEC04B779E}" destId="{9EE831D8-C400-42A1-8787-2CA76C224E84}" srcOrd="3" destOrd="0" presId="urn:microsoft.com/office/officeart/2005/8/layout/arrow3"/>
    <dgm:cxn modelId="{95F4DAE1-194C-42B3-AB52-CF2768D7FB0B}" type="presParOf" srcId="{F740231A-A6AD-4935-BD5D-D0EEC04B779E}" destId="{CD4F3A19-20D0-4397-8FAA-0D2B1F656DD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CEEE77-660A-4763-921C-73120F0727B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43BE45-C301-4E8B-9C6B-976C5144772A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Актюбинская область</a:t>
          </a:r>
          <a:endParaRPr lang="ru-RU" sz="1600" dirty="0"/>
        </a:p>
      </dgm:t>
    </dgm:pt>
    <dgm:pt modelId="{E7B4724E-4EFE-4B7F-9399-032F380864AB}" type="parTrans" cxnId="{0DF5C0FC-734A-4F42-A332-C79FB0A08545}">
      <dgm:prSet/>
      <dgm:spPr/>
      <dgm:t>
        <a:bodyPr/>
        <a:lstStyle/>
        <a:p>
          <a:endParaRPr lang="ru-RU" sz="1400"/>
        </a:p>
      </dgm:t>
    </dgm:pt>
    <dgm:pt modelId="{30FDDDCB-5FA6-4876-BDAF-BCFBA40C0005}" type="sibTrans" cxnId="{0DF5C0FC-734A-4F42-A332-C79FB0A08545}">
      <dgm:prSet/>
      <dgm:spPr/>
      <dgm:t>
        <a:bodyPr/>
        <a:lstStyle/>
        <a:p>
          <a:endParaRPr lang="ru-RU" sz="1400"/>
        </a:p>
      </dgm:t>
    </dgm:pt>
    <dgm:pt modelId="{5DB9817D-3F5B-4540-9F18-19952C1108D7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 Городская поликлиника №1»</a:t>
          </a:r>
          <a:endParaRPr lang="ru-RU" sz="1400" dirty="0"/>
        </a:p>
      </dgm:t>
    </dgm:pt>
    <dgm:pt modelId="{63D95A16-B3CF-4AFD-B345-D835D7295740}" type="parTrans" cxnId="{1C843763-6EDC-4D26-8475-73DF9A3B682C}">
      <dgm:prSet/>
      <dgm:spPr/>
      <dgm:t>
        <a:bodyPr/>
        <a:lstStyle/>
        <a:p>
          <a:endParaRPr lang="ru-RU" sz="1400"/>
        </a:p>
      </dgm:t>
    </dgm:pt>
    <dgm:pt modelId="{FCBB3BE6-9C66-40C3-9039-F875FD64EEE7}" type="sibTrans" cxnId="{1C843763-6EDC-4D26-8475-73DF9A3B682C}">
      <dgm:prSet/>
      <dgm:spPr/>
      <dgm:t>
        <a:bodyPr/>
        <a:lstStyle/>
        <a:p>
          <a:endParaRPr lang="ru-RU" sz="1400"/>
        </a:p>
      </dgm:t>
    </dgm:pt>
    <dgm:pt modelId="{8CF1012A-0FED-4570-A2F4-5CCD1034D9A2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Восточно-Казахстанская область</a:t>
          </a:r>
          <a:endParaRPr lang="ru-RU" sz="1600" dirty="0"/>
        </a:p>
      </dgm:t>
    </dgm:pt>
    <dgm:pt modelId="{5020728D-4C48-474C-8422-81A5AF0B1397}" type="parTrans" cxnId="{F24C3894-5C92-41B7-8480-A4EE52E5F3A3}">
      <dgm:prSet/>
      <dgm:spPr/>
      <dgm:t>
        <a:bodyPr/>
        <a:lstStyle/>
        <a:p>
          <a:endParaRPr lang="ru-RU" sz="1400"/>
        </a:p>
      </dgm:t>
    </dgm:pt>
    <dgm:pt modelId="{CA5490D1-E2AF-471D-9014-9A5502CE98E5}" type="sibTrans" cxnId="{F24C3894-5C92-41B7-8480-A4EE52E5F3A3}">
      <dgm:prSet/>
      <dgm:spPr/>
      <dgm:t>
        <a:bodyPr/>
        <a:lstStyle/>
        <a:p>
          <a:endParaRPr lang="ru-RU" sz="1400"/>
        </a:p>
      </dgm:t>
    </dgm:pt>
    <dgm:pt modelId="{8182BE0C-D896-4723-AF71-48B63C6DBB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 Городская поликлиника №2»</a:t>
          </a:r>
          <a:endParaRPr lang="ru-RU" sz="1400" dirty="0"/>
        </a:p>
      </dgm:t>
    </dgm:pt>
    <dgm:pt modelId="{99ED26AF-3A20-47B9-8608-95EA12F0E0DF}" type="parTrans" cxnId="{6EDB2AC9-87EB-4FE9-AC70-24CC70E251A5}">
      <dgm:prSet/>
      <dgm:spPr/>
      <dgm:t>
        <a:bodyPr/>
        <a:lstStyle/>
        <a:p>
          <a:endParaRPr lang="ru-RU" sz="1400"/>
        </a:p>
      </dgm:t>
    </dgm:pt>
    <dgm:pt modelId="{8097819A-D049-47FC-90DE-86CD8604C697}" type="sibTrans" cxnId="{6EDB2AC9-87EB-4FE9-AC70-24CC70E251A5}">
      <dgm:prSet/>
      <dgm:spPr/>
      <dgm:t>
        <a:bodyPr/>
        <a:lstStyle/>
        <a:p>
          <a:endParaRPr lang="ru-RU" sz="1400"/>
        </a:p>
      </dgm:t>
    </dgm:pt>
    <dgm:pt modelId="{AB578BD8-3F9F-485D-B446-634D31E0265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Карагандинская область</a:t>
          </a:r>
          <a:endParaRPr lang="ru-RU" sz="1600" dirty="0"/>
        </a:p>
      </dgm:t>
    </dgm:pt>
    <dgm:pt modelId="{7052B583-F02D-41DE-AA2B-D0DB7E0D37A5}" type="parTrans" cxnId="{E79ED819-F124-44B9-92D6-276E7F7170B2}">
      <dgm:prSet/>
      <dgm:spPr/>
      <dgm:t>
        <a:bodyPr/>
        <a:lstStyle/>
        <a:p>
          <a:endParaRPr lang="ru-RU" sz="1400"/>
        </a:p>
      </dgm:t>
    </dgm:pt>
    <dgm:pt modelId="{4E977D6F-05C3-487F-885A-F3B8B21D1D0B}" type="sibTrans" cxnId="{E79ED819-F124-44B9-92D6-276E7F7170B2}">
      <dgm:prSet/>
      <dgm:spPr/>
      <dgm:t>
        <a:bodyPr/>
        <a:lstStyle/>
        <a:p>
          <a:endParaRPr lang="ru-RU" sz="1400"/>
        </a:p>
      </dgm:t>
    </dgm:pt>
    <dgm:pt modelId="{9F4C2124-1B97-4E1B-B405-7EC75ED9D36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г. Астана</a:t>
          </a:r>
          <a:endParaRPr lang="ru-RU" sz="1600" dirty="0"/>
        </a:p>
      </dgm:t>
    </dgm:pt>
    <dgm:pt modelId="{0592083D-4E04-4435-A609-E5C77D83402A}" type="parTrans" cxnId="{DBE6B83E-D854-4EF3-AEC8-66D2AF2E3DE2}">
      <dgm:prSet/>
      <dgm:spPr/>
      <dgm:t>
        <a:bodyPr/>
        <a:lstStyle/>
        <a:p>
          <a:endParaRPr lang="ru-RU" sz="1400"/>
        </a:p>
      </dgm:t>
    </dgm:pt>
    <dgm:pt modelId="{886EB420-0F41-443D-9D97-3B09628BDA71}" type="sibTrans" cxnId="{DBE6B83E-D854-4EF3-AEC8-66D2AF2E3DE2}">
      <dgm:prSet/>
      <dgm:spPr/>
      <dgm:t>
        <a:bodyPr/>
        <a:lstStyle/>
        <a:p>
          <a:endParaRPr lang="ru-RU" sz="1400"/>
        </a:p>
      </dgm:t>
    </dgm:pt>
    <dgm:pt modelId="{818A2346-6640-48AB-B65F-E457211F85D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 smtClean="0"/>
            <a:t>г. </a:t>
          </a:r>
          <a:r>
            <a:rPr lang="ru-RU" sz="1600" b="1" dirty="0" err="1" smtClean="0"/>
            <a:t>Алматы</a:t>
          </a:r>
          <a:endParaRPr lang="ru-RU" sz="1600" dirty="0"/>
        </a:p>
      </dgm:t>
    </dgm:pt>
    <dgm:pt modelId="{313EE9FE-DAE9-45EB-9721-77B4B88DABD8}" type="parTrans" cxnId="{B3F4C3CF-48EF-454B-B43E-8F1E25D4A967}">
      <dgm:prSet/>
      <dgm:spPr/>
      <dgm:t>
        <a:bodyPr/>
        <a:lstStyle/>
        <a:p>
          <a:endParaRPr lang="ru-RU" sz="1400"/>
        </a:p>
      </dgm:t>
    </dgm:pt>
    <dgm:pt modelId="{412D9553-1520-4F68-9D8A-FD343745A96E}" type="sibTrans" cxnId="{B3F4C3CF-48EF-454B-B43E-8F1E25D4A967}">
      <dgm:prSet/>
      <dgm:spPr/>
      <dgm:t>
        <a:bodyPr/>
        <a:lstStyle/>
        <a:p>
          <a:endParaRPr lang="ru-RU" sz="1400"/>
        </a:p>
      </dgm:t>
    </dgm:pt>
    <dgm:pt modelId="{D9565EDE-136D-40F8-9AA5-508D8E0A024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«Поликлиника № 4 города Караганды»</a:t>
          </a:r>
          <a:endParaRPr lang="ru-RU" sz="1400" dirty="0"/>
        </a:p>
      </dgm:t>
    </dgm:pt>
    <dgm:pt modelId="{70F8DEEB-802F-4162-9B6B-A284F1423388}" type="parTrans" cxnId="{D0378E28-DA71-4D94-B719-368EAB63EA08}">
      <dgm:prSet/>
      <dgm:spPr/>
      <dgm:t>
        <a:bodyPr/>
        <a:lstStyle/>
        <a:p>
          <a:endParaRPr lang="ru-RU" sz="1400"/>
        </a:p>
      </dgm:t>
    </dgm:pt>
    <dgm:pt modelId="{C71B4E59-DE9B-4F6B-890C-387978A203CF}" type="sibTrans" cxnId="{D0378E28-DA71-4D94-B719-368EAB63EA08}">
      <dgm:prSet/>
      <dgm:spPr/>
      <dgm:t>
        <a:bodyPr/>
        <a:lstStyle/>
        <a:p>
          <a:endParaRPr lang="ru-RU" sz="1400"/>
        </a:p>
      </dgm:t>
    </dgm:pt>
    <dgm:pt modelId="{955E774E-EA09-4741-9F94-3959524677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«Поликлиника № 3 города Караганды»</a:t>
          </a:r>
          <a:endParaRPr lang="ru-RU" sz="1400" dirty="0"/>
        </a:p>
      </dgm:t>
    </dgm:pt>
    <dgm:pt modelId="{D40DAB7C-64AD-402B-BD16-101C3ECF0397}" type="parTrans" cxnId="{863674C0-ED9A-4659-9DC2-00F6836542A7}">
      <dgm:prSet/>
      <dgm:spPr/>
      <dgm:t>
        <a:bodyPr/>
        <a:lstStyle/>
        <a:p>
          <a:endParaRPr lang="ru-RU" sz="1400"/>
        </a:p>
      </dgm:t>
    </dgm:pt>
    <dgm:pt modelId="{960FAFBE-E59D-49FE-8BFD-B9B1BD60CF42}" type="sibTrans" cxnId="{863674C0-ED9A-4659-9DC2-00F6836542A7}">
      <dgm:prSet/>
      <dgm:spPr/>
      <dgm:t>
        <a:bodyPr/>
        <a:lstStyle/>
        <a:p>
          <a:endParaRPr lang="ru-RU" sz="1400"/>
        </a:p>
      </dgm:t>
    </dgm:pt>
    <dgm:pt modelId="{6F8D87EB-F9BD-42FE-ABAF-D9D410359B0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«Городская поликлиника № 6»</a:t>
          </a:r>
          <a:endParaRPr lang="ru-RU" sz="1400" dirty="0"/>
        </a:p>
      </dgm:t>
    </dgm:pt>
    <dgm:pt modelId="{1A9D9787-E22D-4383-9733-11515E241CC6}" type="parTrans" cxnId="{2FC54B43-508E-4D3B-939F-0597F56B27EF}">
      <dgm:prSet/>
      <dgm:spPr/>
      <dgm:t>
        <a:bodyPr/>
        <a:lstStyle/>
        <a:p>
          <a:endParaRPr lang="ru-RU" sz="1400"/>
        </a:p>
      </dgm:t>
    </dgm:pt>
    <dgm:pt modelId="{AED85D81-A688-442D-8840-A42ED3C99FC2}" type="sibTrans" cxnId="{2FC54B43-508E-4D3B-939F-0597F56B27EF}">
      <dgm:prSet/>
      <dgm:spPr/>
      <dgm:t>
        <a:bodyPr/>
        <a:lstStyle/>
        <a:p>
          <a:endParaRPr lang="ru-RU" sz="1400"/>
        </a:p>
      </dgm:t>
    </dgm:pt>
    <dgm:pt modelId="{4225E204-2AC1-4B04-87A1-35B019609A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ГККП « Поликлиника № 10»</a:t>
          </a:r>
          <a:endParaRPr lang="ru-RU" sz="1400" dirty="0"/>
        </a:p>
      </dgm:t>
    </dgm:pt>
    <dgm:pt modelId="{CB359B4B-134D-456E-8615-B50E7E1231A3}" type="parTrans" cxnId="{9FADAFC9-7DAB-4B13-B0CA-861374389201}">
      <dgm:prSet/>
      <dgm:spPr/>
      <dgm:t>
        <a:bodyPr/>
        <a:lstStyle/>
        <a:p>
          <a:endParaRPr lang="ru-RU" sz="1400"/>
        </a:p>
      </dgm:t>
    </dgm:pt>
    <dgm:pt modelId="{E196D55D-A148-4093-A769-A83033BEBA41}" type="sibTrans" cxnId="{9FADAFC9-7DAB-4B13-B0CA-861374389201}">
      <dgm:prSet/>
      <dgm:spPr/>
      <dgm:t>
        <a:bodyPr/>
        <a:lstStyle/>
        <a:p>
          <a:endParaRPr lang="ru-RU" sz="1400"/>
        </a:p>
      </dgm:t>
    </dgm:pt>
    <dgm:pt modelId="{93DF9B45-F0EF-43F9-9FA1-06BC02E8E33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ГККП «Поликлиника № 15»</a:t>
          </a:r>
          <a:endParaRPr lang="ru-RU" sz="1400" dirty="0"/>
        </a:p>
      </dgm:t>
    </dgm:pt>
    <dgm:pt modelId="{C8595818-87F7-4CFA-8078-7376F8042ADB}" type="parTrans" cxnId="{44320B50-8AA8-4EA6-AA41-BBA9BFD17B30}">
      <dgm:prSet/>
      <dgm:spPr/>
      <dgm:t>
        <a:bodyPr/>
        <a:lstStyle/>
        <a:p>
          <a:endParaRPr lang="ru-RU" sz="1400"/>
        </a:p>
      </dgm:t>
    </dgm:pt>
    <dgm:pt modelId="{DA151F6A-7395-4485-A56B-5D088768B3FB}" type="sibTrans" cxnId="{44320B50-8AA8-4EA6-AA41-BBA9BFD17B30}">
      <dgm:prSet/>
      <dgm:spPr/>
      <dgm:t>
        <a:bodyPr/>
        <a:lstStyle/>
        <a:p>
          <a:endParaRPr lang="ru-RU" sz="1400"/>
        </a:p>
      </dgm:t>
    </dgm:pt>
    <dgm:pt modelId="{A15E2F1E-94BC-4B1B-BE77-3F2746017B8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«Городская поликлиника №17»</a:t>
          </a:r>
          <a:endParaRPr lang="ru-RU" sz="1400" dirty="0"/>
        </a:p>
      </dgm:t>
    </dgm:pt>
    <dgm:pt modelId="{9214B763-9B9E-42D2-A016-E51667E8A350}" type="parTrans" cxnId="{C8B1D187-1A82-4044-934D-1F7A1249459E}">
      <dgm:prSet/>
      <dgm:spPr/>
      <dgm:t>
        <a:bodyPr/>
        <a:lstStyle/>
        <a:p>
          <a:endParaRPr lang="ru-RU" sz="1400"/>
        </a:p>
      </dgm:t>
    </dgm:pt>
    <dgm:pt modelId="{6A50DFF9-65A2-4533-A41C-B61A42BF7678}" type="sibTrans" cxnId="{C8B1D187-1A82-4044-934D-1F7A1249459E}">
      <dgm:prSet/>
      <dgm:spPr/>
      <dgm:t>
        <a:bodyPr/>
        <a:lstStyle/>
        <a:p>
          <a:endParaRPr lang="ru-RU" sz="1400"/>
        </a:p>
      </dgm:t>
    </dgm:pt>
    <dgm:pt modelId="{40593352-C016-4C9E-BF0B-E396F859C1F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«Городская поликлиника № 1»</a:t>
          </a:r>
          <a:endParaRPr lang="ru-RU" sz="1400" dirty="0"/>
        </a:p>
      </dgm:t>
    </dgm:pt>
    <dgm:pt modelId="{70748FD4-5D4F-4BF7-8F41-9B5177BB5716}" type="parTrans" cxnId="{D95BA3B6-01DC-4990-B735-9C1CD2722556}">
      <dgm:prSet/>
      <dgm:spPr/>
      <dgm:t>
        <a:bodyPr/>
        <a:lstStyle/>
        <a:p>
          <a:endParaRPr lang="ru-RU" sz="1400"/>
        </a:p>
      </dgm:t>
    </dgm:pt>
    <dgm:pt modelId="{C0A980F6-E10F-4C29-A5E4-E9FEC28E3427}" type="sibTrans" cxnId="{D95BA3B6-01DC-4990-B735-9C1CD2722556}">
      <dgm:prSet/>
      <dgm:spPr/>
      <dgm:t>
        <a:bodyPr/>
        <a:lstStyle/>
        <a:p>
          <a:endParaRPr lang="ru-RU" sz="1400"/>
        </a:p>
      </dgm:t>
    </dgm:pt>
    <dgm:pt modelId="{039F6B1B-15CB-4257-8560-4D70AF272F7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«Городская поликлиника № 4»</a:t>
          </a:r>
          <a:endParaRPr lang="ru-RU" sz="1400" dirty="0"/>
        </a:p>
      </dgm:t>
    </dgm:pt>
    <dgm:pt modelId="{70BAD3B1-BDAB-4A80-9190-5635B61DED14}" type="parTrans" cxnId="{579A7D38-B1C9-4BD1-B366-7CDE8C995E51}">
      <dgm:prSet/>
      <dgm:spPr/>
      <dgm:t>
        <a:bodyPr/>
        <a:lstStyle/>
        <a:p>
          <a:endParaRPr lang="ru-RU" sz="1400"/>
        </a:p>
      </dgm:t>
    </dgm:pt>
    <dgm:pt modelId="{739144B6-F916-435A-A850-B680F7C0CF23}" type="sibTrans" cxnId="{579A7D38-B1C9-4BD1-B366-7CDE8C995E51}">
      <dgm:prSet/>
      <dgm:spPr/>
      <dgm:t>
        <a:bodyPr/>
        <a:lstStyle/>
        <a:p>
          <a:endParaRPr lang="ru-RU" sz="1400"/>
        </a:p>
      </dgm:t>
    </dgm:pt>
    <dgm:pt modelId="{2141851B-E2C1-4646-9EFD-C87E0E7602D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ГККП «Городская поликлиника № 5»</a:t>
          </a:r>
          <a:endParaRPr lang="ru-RU" sz="1400" dirty="0"/>
        </a:p>
      </dgm:t>
    </dgm:pt>
    <dgm:pt modelId="{B7BC6D83-F486-4015-AAB4-7A1636155900}" type="parTrans" cxnId="{3B7CA3EA-F125-42E6-90A1-35596E8889BA}">
      <dgm:prSet/>
      <dgm:spPr/>
      <dgm:t>
        <a:bodyPr/>
        <a:lstStyle/>
        <a:p>
          <a:endParaRPr lang="ru-RU" sz="1400"/>
        </a:p>
      </dgm:t>
    </dgm:pt>
    <dgm:pt modelId="{A79228F4-C98B-4A6F-8F63-F03114FDF59B}" type="sibTrans" cxnId="{3B7CA3EA-F125-42E6-90A1-35596E8889BA}">
      <dgm:prSet/>
      <dgm:spPr/>
      <dgm:t>
        <a:bodyPr/>
        <a:lstStyle/>
        <a:p>
          <a:endParaRPr lang="ru-RU" sz="1400"/>
        </a:p>
      </dgm:t>
    </dgm:pt>
    <dgm:pt modelId="{3142DC77-9857-4A35-812B-76679EE7AAE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ГККП «Городская поликлиника № 8»</a:t>
          </a:r>
          <a:endParaRPr lang="ru-RU" sz="1400" dirty="0"/>
        </a:p>
      </dgm:t>
    </dgm:pt>
    <dgm:pt modelId="{9D210A42-34A1-49D3-9762-9BFE95FB6E2F}" type="parTrans" cxnId="{F93B6748-4DC0-4CE5-B2B9-521B1D7DA3BE}">
      <dgm:prSet/>
      <dgm:spPr/>
      <dgm:t>
        <a:bodyPr/>
        <a:lstStyle/>
        <a:p>
          <a:endParaRPr lang="ru-RU" sz="1400"/>
        </a:p>
      </dgm:t>
    </dgm:pt>
    <dgm:pt modelId="{420FDACA-7DB0-4B1E-BB58-DB3BD4DD2773}" type="sibTrans" cxnId="{F93B6748-4DC0-4CE5-B2B9-521B1D7DA3BE}">
      <dgm:prSet/>
      <dgm:spPr/>
      <dgm:t>
        <a:bodyPr/>
        <a:lstStyle/>
        <a:p>
          <a:endParaRPr lang="ru-RU" sz="1400"/>
        </a:p>
      </dgm:t>
    </dgm:pt>
    <dgm:pt modelId="{99729756-07A8-4958-A3F1-6CFD7F4BF2E8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КГКП «Поликлиника № 2 смешанного типа г. Усть-Каменогорска»</a:t>
          </a:r>
          <a:endParaRPr lang="ru-RU" sz="1400" dirty="0"/>
        </a:p>
      </dgm:t>
    </dgm:pt>
    <dgm:pt modelId="{1EBE39D0-94EA-475B-84AD-B3CD12C26126}" type="parTrans" cxnId="{8BC8F3AB-9631-43C9-83E4-DDDA2F9447D9}">
      <dgm:prSet/>
      <dgm:spPr/>
      <dgm:t>
        <a:bodyPr/>
        <a:lstStyle/>
        <a:p>
          <a:endParaRPr lang="ru-RU"/>
        </a:p>
      </dgm:t>
    </dgm:pt>
    <dgm:pt modelId="{A7CA3620-6255-4282-A085-DB0AB51D65B6}" type="sibTrans" cxnId="{8BC8F3AB-9631-43C9-83E4-DDDA2F9447D9}">
      <dgm:prSet/>
      <dgm:spPr/>
      <dgm:t>
        <a:bodyPr/>
        <a:lstStyle/>
        <a:p>
          <a:endParaRPr lang="ru-RU"/>
        </a:p>
      </dgm:t>
    </dgm:pt>
    <dgm:pt modelId="{1C6E0E44-E46F-466E-801C-9CDAC34678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 Городская поликлиника №4»</a:t>
          </a:r>
          <a:endParaRPr lang="ru-RU" sz="1400" dirty="0"/>
        </a:p>
      </dgm:t>
    </dgm:pt>
    <dgm:pt modelId="{D3C23232-CEB4-43F8-B8CA-3610090F335B}" type="parTrans" cxnId="{D275661E-A3F7-434B-BA4F-0A393A738506}">
      <dgm:prSet/>
      <dgm:spPr/>
      <dgm:t>
        <a:bodyPr/>
        <a:lstStyle/>
        <a:p>
          <a:endParaRPr lang="ru-RU"/>
        </a:p>
      </dgm:t>
    </dgm:pt>
    <dgm:pt modelId="{F2BB7403-196C-4439-BD01-197E0B234D52}" type="sibTrans" cxnId="{D275661E-A3F7-434B-BA4F-0A393A738506}">
      <dgm:prSet/>
      <dgm:spPr/>
      <dgm:t>
        <a:bodyPr/>
        <a:lstStyle/>
        <a:p>
          <a:endParaRPr lang="ru-RU"/>
        </a:p>
      </dgm:t>
    </dgm:pt>
    <dgm:pt modelId="{8C1AF14E-A9F8-47D2-82C2-A6E7A362F8E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400" dirty="0" smtClean="0"/>
            <a:t>ГКП на ПХВ «Поликлиника № 4 города Темиртау»</a:t>
          </a:r>
          <a:endParaRPr lang="ru-RU" sz="1400" dirty="0"/>
        </a:p>
      </dgm:t>
    </dgm:pt>
    <dgm:pt modelId="{0FA16985-FBDE-46CC-96B4-9666EBD7E589}" type="parTrans" cxnId="{009E414F-6A43-4A89-AAD0-7DC66B2BBA74}">
      <dgm:prSet/>
      <dgm:spPr/>
      <dgm:t>
        <a:bodyPr/>
        <a:lstStyle/>
        <a:p>
          <a:endParaRPr lang="ru-RU"/>
        </a:p>
      </dgm:t>
    </dgm:pt>
    <dgm:pt modelId="{D1FE827C-E30E-432C-888D-DAE79FE58401}" type="sibTrans" cxnId="{009E414F-6A43-4A89-AAD0-7DC66B2BBA74}">
      <dgm:prSet/>
      <dgm:spPr/>
      <dgm:t>
        <a:bodyPr/>
        <a:lstStyle/>
        <a:p>
          <a:endParaRPr lang="ru-RU"/>
        </a:p>
      </dgm:t>
    </dgm:pt>
    <dgm:pt modelId="{690EDF7D-3687-4416-AB68-7BCB67E75703}" type="pres">
      <dgm:prSet presAssocID="{21CEEE77-660A-4763-921C-73120F0727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795BF-5259-4B14-9A54-56C845528D65}" type="pres">
      <dgm:prSet presAssocID="{CB43BE45-C301-4E8B-9C6B-976C5144772A}" presName="parentLin" presStyleCnt="0"/>
      <dgm:spPr/>
    </dgm:pt>
    <dgm:pt modelId="{2DEFC32C-57C0-4818-9502-224F2651BDB3}" type="pres">
      <dgm:prSet presAssocID="{CB43BE45-C301-4E8B-9C6B-976C5144772A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C8CA872-E126-4544-BA85-A662656070D4}" type="pres">
      <dgm:prSet presAssocID="{CB43BE45-C301-4E8B-9C6B-976C5144772A}" presName="parentText" presStyleLbl="node1" presStyleIdx="0" presStyleCnt="5" custScaleY="1770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7F4676-3917-4933-AF98-FEB38F5FC114}" type="pres">
      <dgm:prSet presAssocID="{CB43BE45-C301-4E8B-9C6B-976C5144772A}" presName="negativeSpace" presStyleCnt="0"/>
      <dgm:spPr/>
    </dgm:pt>
    <dgm:pt modelId="{F5148445-8218-4F93-A929-FD65356EF97E}" type="pres">
      <dgm:prSet presAssocID="{CB43BE45-C301-4E8B-9C6B-976C5144772A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9BBC1-F5C2-4C76-A150-9A3CAA80E4F3}" type="pres">
      <dgm:prSet presAssocID="{30FDDDCB-5FA6-4876-BDAF-BCFBA40C0005}" presName="spaceBetweenRectangles" presStyleCnt="0"/>
      <dgm:spPr/>
    </dgm:pt>
    <dgm:pt modelId="{020E7E03-5083-4857-B1D2-52D43F198C4B}" type="pres">
      <dgm:prSet presAssocID="{8CF1012A-0FED-4570-A2F4-5CCD1034D9A2}" presName="parentLin" presStyleCnt="0"/>
      <dgm:spPr/>
    </dgm:pt>
    <dgm:pt modelId="{40F64F59-7EDB-4591-9673-C5F76DCC4D2A}" type="pres">
      <dgm:prSet presAssocID="{8CF1012A-0FED-4570-A2F4-5CCD1034D9A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0865151-CEF5-4865-BE37-AD2B2E0182BC}" type="pres">
      <dgm:prSet presAssocID="{8CF1012A-0FED-4570-A2F4-5CCD1034D9A2}" presName="parentText" presStyleLbl="node1" presStyleIdx="1" presStyleCnt="5" custScaleY="1749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3637E-76CA-4300-B9D1-656E2A1E6C0B}" type="pres">
      <dgm:prSet presAssocID="{8CF1012A-0FED-4570-A2F4-5CCD1034D9A2}" presName="negativeSpace" presStyleCnt="0"/>
      <dgm:spPr/>
    </dgm:pt>
    <dgm:pt modelId="{463E0C03-4373-4078-9B1D-E92A6A349DC0}" type="pres">
      <dgm:prSet presAssocID="{8CF1012A-0FED-4570-A2F4-5CCD1034D9A2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AA8E73-6A4C-498E-A4E9-4148889A2B14}" type="pres">
      <dgm:prSet presAssocID="{CA5490D1-E2AF-471D-9014-9A5502CE98E5}" presName="spaceBetweenRectangles" presStyleCnt="0"/>
      <dgm:spPr/>
    </dgm:pt>
    <dgm:pt modelId="{9CB35794-2159-4F67-B56A-3BEB5FAF3E10}" type="pres">
      <dgm:prSet presAssocID="{AB578BD8-3F9F-485D-B446-634D31E02650}" presName="parentLin" presStyleCnt="0"/>
      <dgm:spPr/>
    </dgm:pt>
    <dgm:pt modelId="{D34FCD64-3325-413F-ABEB-EBD695A33022}" type="pres">
      <dgm:prSet presAssocID="{AB578BD8-3F9F-485D-B446-634D31E02650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484A7945-0466-4C82-8006-EE9C62915483}" type="pres">
      <dgm:prSet presAssocID="{AB578BD8-3F9F-485D-B446-634D31E02650}" presName="parentText" presStyleLbl="node1" presStyleIdx="2" presStyleCnt="5" custScaleY="1850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C2BF5C-BBE1-45E7-B37F-4A2DE69294D2}" type="pres">
      <dgm:prSet presAssocID="{AB578BD8-3F9F-485D-B446-634D31E02650}" presName="negativeSpace" presStyleCnt="0"/>
      <dgm:spPr/>
    </dgm:pt>
    <dgm:pt modelId="{C086D5D6-83EE-4DF0-979D-5D2C3DEB01A5}" type="pres">
      <dgm:prSet presAssocID="{AB578BD8-3F9F-485D-B446-634D31E02650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013F5-B5D9-45A2-BB24-968AF36EF563}" type="pres">
      <dgm:prSet presAssocID="{4E977D6F-05C3-487F-885A-F3B8B21D1D0B}" presName="spaceBetweenRectangles" presStyleCnt="0"/>
      <dgm:spPr/>
    </dgm:pt>
    <dgm:pt modelId="{B65A6B10-0582-414F-8CC0-566A0BAF7BD9}" type="pres">
      <dgm:prSet presAssocID="{818A2346-6640-48AB-B65F-E457211F85DB}" presName="parentLin" presStyleCnt="0"/>
      <dgm:spPr/>
    </dgm:pt>
    <dgm:pt modelId="{66058EC5-0813-404D-B243-C9D0540DB194}" type="pres">
      <dgm:prSet presAssocID="{818A2346-6640-48AB-B65F-E457211F85D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F4316B1-9C2C-4200-B746-A7E587693291}" type="pres">
      <dgm:prSet presAssocID="{818A2346-6640-48AB-B65F-E457211F85DB}" presName="parentText" presStyleLbl="node1" presStyleIdx="3" presStyleCnt="5" custScaleY="1613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20875-E28B-40AF-90C3-C45CD89F493C}" type="pres">
      <dgm:prSet presAssocID="{818A2346-6640-48AB-B65F-E457211F85DB}" presName="negativeSpace" presStyleCnt="0"/>
      <dgm:spPr/>
    </dgm:pt>
    <dgm:pt modelId="{064DF3AF-9DD4-475E-8406-9F77078F67F2}" type="pres">
      <dgm:prSet presAssocID="{818A2346-6640-48AB-B65F-E457211F85DB}" presName="childText" presStyleLbl="conFgAcc1" presStyleIdx="3" presStyleCnt="5" custScaleY="908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2370A-5A28-4AA6-835D-7E93FFE317DD}" type="pres">
      <dgm:prSet presAssocID="{412D9553-1520-4F68-9D8A-FD343745A96E}" presName="spaceBetweenRectangles" presStyleCnt="0"/>
      <dgm:spPr/>
    </dgm:pt>
    <dgm:pt modelId="{3C10F7D1-237E-4735-B419-3CC88F260CF3}" type="pres">
      <dgm:prSet presAssocID="{9F4C2124-1B97-4E1B-B405-7EC75ED9D364}" presName="parentLin" presStyleCnt="0"/>
      <dgm:spPr/>
    </dgm:pt>
    <dgm:pt modelId="{D874E522-8A8F-4B60-A721-ECE1A011D78B}" type="pres">
      <dgm:prSet presAssocID="{9F4C2124-1B97-4E1B-B405-7EC75ED9D364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69D38CF-B820-4977-B33C-9C82C4858606}" type="pres">
      <dgm:prSet presAssocID="{9F4C2124-1B97-4E1B-B405-7EC75ED9D364}" presName="parentText" presStyleLbl="node1" presStyleIdx="4" presStyleCnt="5" custScaleY="1605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D366C1-2D52-47DF-9F0D-1E1B47A4F647}" type="pres">
      <dgm:prSet presAssocID="{9F4C2124-1B97-4E1B-B405-7EC75ED9D364}" presName="negativeSpace" presStyleCnt="0"/>
      <dgm:spPr/>
    </dgm:pt>
    <dgm:pt modelId="{48CFD12C-D500-4058-986B-943D314B01A5}" type="pres">
      <dgm:prSet presAssocID="{9F4C2124-1B97-4E1B-B405-7EC75ED9D364}" presName="childText" presStyleLbl="conFgAcc1" presStyleIdx="4" presStyleCnt="5" custLinFactNeighborY="53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EBD613-DD97-4D71-B136-F460EE381BE1}" type="presOf" srcId="{3142DC77-9857-4A35-812B-76679EE7AAE5}" destId="{48CFD12C-D500-4058-986B-943D314B01A5}" srcOrd="0" destOrd="3" presId="urn:microsoft.com/office/officeart/2005/8/layout/list1"/>
    <dgm:cxn modelId="{AA4592F3-5838-4FC3-90A4-2E29DC0E70C8}" type="presOf" srcId="{955E774E-EA09-4741-9F94-3959524677DF}" destId="{C086D5D6-83EE-4DF0-979D-5D2C3DEB01A5}" srcOrd="0" destOrd="1" presId="urn:microsoft.com/office/officeart/2005/8/layout/list1"/>
    <dgm:cxn modelId="{9FADAFC9-7DAB-4B13-B0CA-861374389201}" srcId="{818A2346-6640-48AB-B65F-E457211F85DB}" destId="{4225E204-2AC1-4B04-87A1-35B019609AB4}" srcOrd="1" destOrd="0" parTransId="{CB359B4B-134D-456E-8615-B50E7E1231A3}" sibTransId="{E196D55D-A148-4093-A769-A83033BEBA41}"/>
    <dgm:cxn modelId="{43F032ED-0FAC-4AE7-90A1-ECB2B173431D}" type="presOf" srcId="{A15E2F1E-94BC-4B1B-BE77-3F2746017B81}" destId="{064DF3AF-9DD4-475E-8406-9F77078F67F2}" srcOrd="0" destOrd="3" presId="urn:microsoft.com/office/officeart/2005/8/layout/list1"/>
    <dgm:cxn modelId="{6EDB2AC9-87EB-4FE9-AC70-24CC70E251A5}" srcId="{CB43BE45-C301-4E8B-9C6B-976C5144772A}" destId="{8182BE0C-D896-4723-AF71-48B63C6DBBB3}" srcOrd="1" destOrd="0" parTransId="{99ED26AF-3A20-47B9-8608-95EA12F0E0DF}" sibTransId="{8097819A-D049-47FC-90DE-86CD8604C697}"/>
    <dgm:cxn modelId="{009E414F-6A43-4A89-AAD0-7DC66B2BBA74}" srcId="{AB578BD8-3F9F-485D-B446-634D31E02650}" destId="{8C1AF14E-A9F8-47D2-82C2-A6E7A362F8ED}" srcOrd="2" destOrd="0" parTransId="{0FA16985-FBDE-46CC-96B4-9666EBD7E589}" sibTransId="{D1FE827C-E30E-432C-888D-DAE79FE58401}"/>
    <dgm:cxn modelId="{9FE87C8A-D5AC-4D81-8A3E-B363A592AD7D}" type="presOf" srcId="{99729756-07A8-4958-A3F1-6CFD7F4BF2E8}" destId="{463E0C03-4373-4078-9B1D-E92A6A349DC0}" srcOrd="0" destOrd="0" presId="urn:microsoft.com/office/officeart/2005/8/layout/list1"/>
    <dgm:cxn modelId="{2FC54B43-508E-4D3B-939F-0597F56B27EF}" srcId="{818A2346-6640-48AB-B65F-E457211F85DB}" destId="{6F8D87EB-F9BD-42FE-ABAF-D9D410359B0F}" srcOrd="0" destOrd="0" parTransId="{1A9D9787-E22D-4383-9733-11515E241CC6}" sibTransId="{AED85D81-A688-442D-8840-A42ED3C99FC2}"/>
    <dgm:cxn modelId="{0DF5C0FC-734A-4F42-A332-C79FB0A08545}" srcId="{21CEEE77-660A-4763-921C-73120F0727B9}" destId="{CB43BE45-C301-4E8B-9C6B-976C5144772A}" srcOrd="0" destOrd="0" parTransId="{E7B4724E-4EFE-4B7F-9399-032F380864AB}" sibTransId="{30FDDDCB-5FA6-4876-BDAF-BCFBA40C0005}"/>
    <dgm:cxn modelId="{D95BA3B6-01DC-4990-B735-9C1CD2722556}" srcId="{9F4C2124-1B97-4E1B-B405-7EC75ED9D364}" destId="{40593352-C016-4C9E-BF0B-E396F859C1FB}" srcOrd="0" destOrd="0" parTransId="{70748FD4-5D4F-4BF7-8F41-9B5177BB5716}" sibTransId="{C0A980F6-E10F-4C29-A5E4-E9FEC28E3427}"/>
    <dgm:cxn modelId="{5EB78163-6D8E-467A-9990-295ED84DD0A7}" type="presOf" srcId="{AB578BD8-3F9F-485D-B446-634D31E02650}" destId="{D34FCD64-3325-413F-ABEB-EBD695A33022}" srcOrd="0" destOrd="0" presId="urn:microsoft.com/office/officeart/2005/8/layout/list1"/>
    <dgm:cxn modelId="{F93B6748-4DC0-4CE5-B2B9-521B1D7DA3BE}" srcId="{9F4C2124-1B97-4E1B-B405-7EC75ED9D364}" destId="{3142DC77-9857-4A35-812B-76679EE7AAE5}" srcOrd="3" destOrd="0" parTransId="{9D210A42-34A1-49D3-9762-9BFE95FB6E2F}" sibTransId="{420FDACA-7DB0-4B1E-BB58-DB3BD4DD2773}"/>
    <dgm:cxn modelId="{9FD16E6F-5493-40CA-B13A-22A953CA2F71}" type="presOf" srcId="{2141851B-E2C1-4646-9EFD-C87E0E7602D2}" destId="{48CFD12C-D500-4058-986B-943D314B01A5}" srcOrd="0" destOrd="2" presId="urn:microsoft.com/office/officeart/2005/8/layout/list1"/>
    <dgm:cxn modelId="{1C843763-6EDC-4D26-8475-73DF9A3B682C}" srcId="{CB43BE45-C301-4E8B-9C6B-976C5144772A}" destId="{5DB9817D-3F5B-4540-9F18-19952C1108D7}" srcOrd="0" destOrd="0" parTransId="{63D95A16-B3CF-4AFD-B345-D835D7295740}" sibTransId="{FCBB3BE6-9C66-40C3-9039-F875FD64EEE7}"/>
    <dgm:cxn modelId="{31CAED5A-BDAA-4C34-A51F-8E47F70A6E60}" type="presOf" srcId="{8CF1012A-0FED-4570-A2F4-5CCD1034D9A2}" destId="{40F64F59-7EDB-4591-9673-C5F76DCC4D2A}" srcOrd="0" destOrd="0" presId="urn:microsoft.com/office/officeart/2005/8/layout/list1"/>
    <dgm:cxn modelId="{C7BA5D9C-4107-484F-8707-C658FE21B2AD}" type="presOf" srcId="{039F6B1B-15CB-4257-8560-4D70AF272F72}" destId="{48CFD12C-D500-4058-986B-943D314B01A5}" srcOrd="0" destOrd="1" presId="urn:microsoft.com/office/officeart/2005/8/layout/list1"/>
    <dgm:cxn modelId="{579A7D38-B1C9-4BD1-B366-7CDE8C995E51}" srcId="{9F4C2124-1B97-4E1B-B405-7EC75ED9D364}" destId="{039F6B1B-15CB-4257-8560-4D70AF272F72}" srcOrd="1" destOrd="0" parTransId="{70BAD3B1-BDAB-4A80-9190-5635B61DED14}" sibTransId="{739144B6-F916-435A-A850-B680F7C0CF23}"/>
    <dgm:cxn modelId="{6D3581DA-9020-4038-BB87-954290FB05A1}" type="presOf" srcId="{40593352-C016-4C9E-BF0B-E396F859C1FB}" destId="{48CFD12C-D500-4058-986B-943D314B01A5}" srcOrd="0" destOrd="0" presId="urn:microsoft.com/office/officeart/2005/8/layout/list1"/>
    <dgm:cxn modelId="{6E14F512-BAF1-4C51-BED1-9257D9EB5D20}" type="presOf" srcId="{CB43BE45-C301-4E8B-9C6B-976C5144772A}" destId="{2C8CA872-E126-4544-BA85-A662656070D4}" srcOrd="1" destOrd="0" presId="urn:microsoft.com/office/officeart/2005/8/layout/list1"/>
    <dgm:cxn modelId="{44320B50-8AA8-4EA6-AA41-BBA9BFD17B30}" srcId="{818A2346-6640-48AB-B65F-E457211F85DB}" destId="{93DF9B45-F0EF-43F9-9FA1-06BC02E8E33F}" srcOrd="2" destOrd="0" parTransId="{C8595818-87F7-4CFA-8078-7376F8042ADB}" sibTransId="{DA151F6A-7395-4485-A56B-5D088768B3FB}"/>
    <dgm:cxn modelId="{8BC8F3AB-9631-43C9-83E4-DDDA2F9447D9}" srcId="{8CF1012A-0FED-4570-A2F4-5CCD1034D9A2}" destId="{99729756-07A8-4958-A3F1-6CFD7F4BF2E8}" srcOrd="0" destOrd="0" parTransId="{1EBE39D0-94EA-475B-84AD-B3CD12C26126}" sibTransId="{A7CA3620-6255-4282-A085-DB0AB51D65B6}"/>
    <dgm:cxn modelId="{84FCD2E7-B68B-4BAF-96C8-87139781C554}" type="presOf" srcId="{8C1AF14E-A9F8-47D2-82C2-A6E7A362F8ED}" destId="{C086D5D6-83EE-4DF0-979D-5D2C3DEB01A5}" srcOrd="0" destOrd="2" presId="urn:microsoft.com/office/officeart/2005/8/layout/list1"/>
    <dgm:cxn modelId="{D0378E28-DA71-4D94-B719-368EAB63EA08}" srcId="{AB578BD8-3F9F-485D-B446-634D31E02650}" destId="{D9565EDE-136D-40F8-9AA5-508D8E0A024F}" srcOrd="0" destOrd="0" parTransId="{70F8DEEB-802F-4162-9B6B-A284F1423388}" sibTransId="{C71B4E59-DE9B-4F6B-890C-387978A203CF}"/>
    <dgm:cxn modelId="{5DB55E1E-6FAE-4988-B307-E48CF507B5D5}" type="presOf" srcId="{5DB9817D-3F5B-4540-9F18-19952C1108D7}" destId="{F5148445-8218-4F93-A929-FD65356EF97E}" srcOrd="0" destOrd="0" presId="urn:microsoft.com/office/officeart/2005/8/layout/list1"/>
    <dgm:cxn modelId="{C0BEDED3-C0AF-4094-9C8B-4D0515E71AC1}" type="presOf" srcId="{4225E204-2AC1-4B04-87A1-35B019609AB4}" destId="{064DF3AF-9DD4-475E-8406-9F77078F67F2}" srcOrd="0" destOrd="1" presId="urn:microsoft.com/office/officeart/2005/8/layout/list1"/>
    <dgm:cxn modelId="{59C66B3E-9E61-4A47-B8E4-77230F09EBF6}" type="presOf" srcId="{9F4C2124-1B97-4E1B-B405-7EC75ED9D364}" destId="{D874E522-8A8F-4B60-A721-ECE1A011D78B}" srcOrd="0" destOrd="0" presId="urn:microsoft.com/office/officeart/2005/8/layout/list1"/>
    <dgm:cxn modelId="{6E6EE3B0-2572-4DFA-ABAE-ED9C47AB504C}" type="presOf" srcId="{818A2346-6640-48AB-B65F-E457211F85DB}" destId="{1F4316B1-9C2C-4200-B746-A7E587693291}" srcOrd="1" destOrd="0" presId="urn:microsoft.com/office/officeart/2005/8/layout/list1"/>
    <dgm:cxn modelId="{0C4E7620-9AA3-4DBD-8B78-8F5ABEDA12F7}" type="presOf" srcId="{CB43BE45-C301-4E8B-9C6B-976C5144772A}" destId="{2DEFC32C-57C0-4818-9502-224F2651BDB3}" srcOrd="0" destOrd="0" presId="urn:microsoft.com/office/officeart/2005/8/layout/list1"/>
    <dgm:cxn modelId="{9158E442-E20E-4C74-9AA9-84094871A217}" type="presOf" srcId="{8CF1012A-0FED-4570-A2F4-5CCD1034D9A2}" destId="{C0865151-CEF5-4865-BE37-AD2B2E0182BC}" srcOrd="1" destOrd="0" presId="urn:microsoft.com/office/officeart/2005/8/layout/list1"/>
    <dgm:cxn modelId="{80F19733-D004-493C-9BC8-4AE4910AC1E9}" type="presOf" srcId="{21CEEE77-660A-4763-921C-73120F0727B9}" destId="{690EDF7D-3687-4416-AB68-7BCB67E75703}" srcOrd="0" destOrd="0" presId="urn:microsoft.com/office/officeart/2005/8/layout/list1"/>
    <dgm:cxn modelId="{2E2C541A-9470-4C42-9C28-B58385A1A001}" type="presOf" srcId="{8182BE0C-D896-4723-AF71-48B63C6DBBB3}" destId="{F5148445-8218-4F93-A929-FD65356EF97E}" srcOrd="0" destOrd="1" presId="urn:microsoft.com/office/officeart/2005/8/layout/list1"/>
    <dgm:cxn modelId="{D275661E-A3F7-434B-BA4F-0A393A738506}" srcId="{CB43BE45-C301-4E8B-9C6B-976C5144772A}" destId="{1C6E0E44-E46F-466E-801C-9CDAC34678B5}" srcOrd="2" destOrd="0" parTransId="{D3C23232-CEB4-43F8-B8CA-3610090F335B}" sibTransId="{F2BB7403-196C-4439-BD01-197E0B234D52}"/>
    <dgm:cxn modelId="{298295D8-0074-44FF-B4F9-F1EC2D76093E}" type="presOf" srcId="{AB578BD8-3F9F-485D-B446-634D31E02650}" destId="{484A7945-0466-4C82-8006-EE9C62915483}" srcOrd="1" destOrd="0" presId="urn:microsoft.com/office/officeart/2005/8/layout/list1"/>
    <dgm:cxn modelId="{C8B1D187-1A82-4044-934D-1F7A1249459E}" srcId="{818A2346-6640-48AB-B65F-E457211F85DB}" destId="{A15E2F1E-94BC-4B1B-BE77-3F2746017B81}" srcOrd="3" destOrd="0" parTransId="{9214B763-9B9E-42D2-A016-E51667E8A350}" sibTransId="{6A50DFF9-65A2-4533-A41C-B61A42BF7678}"/>
    <dgm:cxn modelId="{8D7D4841-1BB3-4CB2-AA32-6F4979DE2D36}" type="presOf" srcId="{9F4C2124-1B97-4E1B-B405-7EC75ED9D364}" destId="{E69D38CF-B820-4977-B33C-9C82C4858606}" srcOrd="1" destOrd="0" presId="urn:microsoft.com/office/officeart/2005/8/layout/list1"/>
    <dgm:cxn modelId="{B7289ECE-2661-4919-8C00-84BB96AD2734}" type="presOf" srcId="{1C6E0E44-E46F-466E-801C-9CDAC34678B5}" destId="{F5148445-8218-4F93-A929-FD65356EF97E}" srcOrd="0" destOrd="2" presId="urn:microsoft.com/office/officeart/2005/8/layout/list1"/>
    <dgm:cxn modelId="{DBE6B83E-D854-4EF3-AEC8-66D2AF2E3DE2}" srcId="{21CEEE77-660A-4763-921C-73120F0727B9}" destId="{9F4C2124-1B97-4E1B-B405-7EC75ED9D364}" srcOrd="4" destOrd="0" parTransId="{0592083D-4E04-4435-A609-E5C77D83402A}" sibTransId="{886EB420-0F41-443D-9D97-3B09628BDA71}"/>
    <dgm:cxn modelId="{B3F4C3CF-48EF-454B-B43E-8F1E25D4A967}" srcId="{21CEEE77-660A-4763-921C-73120F0727B9}" destId="{818A2346-6640-48AB-B65F-E457211F85DB}" srcOrd="3" destOrd="0" parTransId="{313EE9FE-DAE9-45EB-9721-77B4B88DABD8}" sibTransId="{412D9553-1520-4F68-9D8A-FD343745A96E}"/>
    <dgm:cxn modelId="{CA09BF86-758D-4F32-B556-348F3D6535A5}" type="presOf" srcId="{6F8D87EB-F9BD-42FE-ABAF-D9D410359B0F}" destId="{064DF3AF-9DD4-475E-8406-9F77078F67F2}" srcOrd="0" destOrd="0" presId="urn:microsoft.com/office/officeart/2005/8/layout/list1"/>
    <dgm:cxn modelId="{863674C0-ED9A-4659-9DC2-00F6836542A7}" srcId="{AB578BD8-3F9F-485D-B446-634D31E02650}" destId="{955E774E-EA09-4741-9F94-3959524677DF}" srcOrd="1" destOrd="0" parTransId="{D40DAB7C-64AD-402B-BD16-101C3ECF0397}" sibTransId="{960FAFBE-E59D-49FE-8BFD-B9B1BD60CF42}"/>
    <dgm:cxn modelId="{2D7AA28B-4807-4990-AD8E-FB3424C98C8C}" type="presOf" srcId="{D9565EDE-136D-40F8-9AA5-508D8E0A024F}" destId="{C086D5D6-83EE-4DF0-979D-5D2C3DEB01A5}" srcOrd="0" destOrd="0" presId="urn:microsoft.com/office/officeart/2005/8/layout/list1"/>
    <dgm:cxn modelId="{3B7CA3EA-F125-42E6-90A1-35596E8889BA}" srcId="{9F4C2124-1B97-4E1B-B405-7EC75ED9D364}" destId="{2141851B-E2C1-4646-9EFD-C87E0E7602D2}" srcOrd="2" destOrd="0" parTransId="{B7BC6D83-F486-4015-AAB4-7A1636155900}" sibTransId="{A79228F4-C98B-4A6F-8F63-F03114FDF59B}"/>
    <dgm:cxn modelId="{9F4D2093-6F42-4579-A9D8-F82A288463ED}" type="presOf" srcId="{818A2346-6640-48AB-B65F-E457211F85DB}" destId="{66058EC5-0813-404D-B243-C9D0540DB194}" srcOrd="0" destOrd="0" presId="urn:microsoft.com/office/officeart/2005/8/layout/list1"/>
    <dgm:cxn modelId="{E79ED819-F124-44B9-92D6-276E7F7170B2}" srcId="{21CEEE77-660A-4763-921C-73120F0727B9}" destId="{AB578BD8-3F9F-485D-B446-634D31E02650}" srcOrd="2" destOrd="0" parTransId="{7052B583-F02D-41DE-AA2B-D0DB7E0D37A5}" sibTransId="{4E977D6F-05C3-487F-885A-F3B8B21D1D0B}"/>
    <dgm:cxn modelId="{F24C3894-5C92-41B7-8480-A4EE52E5F3A3}" srcId="{21CEEE77-660A-4763-921C-73120F0727B9}" destId="{8CF1012A-0FED-4570-A2F4-5CCD1034D9A2}" srcOrd="1" destOrd="0" parTransId="{5020728D-4C48-474C-8422-81A5AF0B1397}" sibTransId="{CA5490D1-E2AF-471D-9014-9A5502CE98E5}"/>
    <dgm:cxn modelId="{97911D02-43F5-40F7-9C20-48664C1DD909}" type="presOf" srcId="{93DF9B45-F0EF-43F9-9FA1-06BC02E8E33F}" destId="{064DF3AF-9DD4-475E-8406-9F77078F67F2}" srcOrd="0" destOrd="2" presId="urn:microsoft.com/office/officeart/2005/8/layout/list1"/>
    <dgm:cxn modelId="{0E74E55F-7D0F-44C4-A368-CB9CE0C407E1}" type="presParOf" srcId="{690EDF7D-3687-4416-AB68-7BCB67E75703}" destId="{23B795BF-5259-4B14-9A54-56C845528D65}" srcOrd="0" destOrd="0" presId="urn:microsoft.com/office/officeart/2005/8/layout/list1"/>
    <dgm:cxn modelId="{918DF78A-2B75-4F17-9E92-57217B052117}" type="presParOf" srcId="{23B795BF-5259-4B14-9A54-56C845528D65}" destId="{2DEFC32C-57C0-4818-9502-224F2651BDB3}" srcOrd="0" destOrd="0" presId="urn:microsoft.com/office/officeart/2005/8/layout/list1"/>
    <dgm:cxn modelId="{FDFAA4FC-A35F-4BC5-9729-1C1CB13F2635}" type="presParOf" srcId="{23B795BF-5259-4B14-9A54-56C845528D65}" destId="{2C8CA872-E126-4544-BA85-A662656070D4}" srcOrd="1" destOrd="0" presId="urn:microsoft.com/office/officeart/2005/8/layout/list1"/>
    <dgm:cxn modelId="{7A1FCE5A-6089-467D-A753-531513DA7D02}" type="presParOf" srcId="{690EDF7D-3687-4416-AB68-7BCB67E75703}" destId="{1B7F4676-3917-4933-AF98-FEB38F5FC114}" srcOrd="1" destOrd="0" presId="urn:microsoft.com/office/officeart/2005/8/layout/list1"/>
    <dgm:cxn modelId="{ACB97FA4-2225-459C-BF8D-719304190A0C}" type="presParOf" srcId="{690EDF7D-3687-4416-AB68-7BCB67E75703}" destId="{F5148445-8218-4F93-A929-FD65356EF97E}" srcOrd="2" destOrd="0" presId="urn:microsoft.com/office/officeart/2005/8/layout/list1"/>
    <dgm:cxn modelId="{2F7D7180-EA31-4150-AA86-818AC8B1A0F9}" type="presParOf" srcId="{690EDF7D-3687-4416-AB68-7BCB67E75703}" destId="{06D9BBC1-F5C2-4C76-A150-9A3CAA80E4F3}" srcOrd="3" destOrd="0" presId="urn:microsoft.com/office/officeart/2005/8/layout/list1"/>
    <dgm:cxn modelId="{83DD69F0-16D6-4BEC-AD34-529163C4592D}" type="presParOf" srcId="{690EDF7D-3687-4416-AB68-7BCB67E75703}" destId="{020E7E03-5083-4857-B1D2-52D43F198C4B}" srcOrd="4" destOrd="0" presId="urn:microsoft.com/office/officeart/2005/8/layout/list1"/>
    <dgm:cxn modelId="{B91FCC22-88AB-4D58-A28A-6D26CEA29C39}" type="presParOf" srcId="{020E7E03-5083-4857-B1D2-52D43F198C4B}" destId="{40F64F59-7EDB-4591-9673-C5F76DCC4D2A}" srcOrd="0" destOrd="0" presId="urn:microsoft.com/office/officeart/2005/8/layout/list1"/>
    <dgm:cxn modelId="{1B61F631-2527-456B-B40B-A06F3F62E111}" type="presParOf" srcId="{020E7E03-5083-4857-B1D2-52D43F198C4B}" destId="{C0865151-CEF5-4865-BE37-AD2B2E0182BC}" srcOrd="1" destOrd="0" presId="urn:microsoft.com/office/officeart/2005/8/layout/list1"/>
    <dgm:cxn modelId="{C63397AE-1308-4764-8CB4-282B8B433569}" type="presParOf" srcId="{690EDF7D-3687-4416-AB68-7BCB67E75703}" destId="{1A13637E-76CA-4300-B9D1-656E2A1E6C0B}" srcOrd="5" destOrd="0" presId="urn:microsoft.com/office/officeart/2005/8/layout/list1"/>
    <dgm:cxn modelId="{74C5739E-82A7-45E0-B57C-E857CCABC410}" type="presParOf" srcId="{690EDF7D-3687-4416-AB68-7BCB67E75703}" destId="{463E0C03-4373-4078-9B1D-E92A6A349DC0}" srcOrd="6" destOrd="0" presId="urn:microsoft.com/office/officeart/2005/8/layout/list1"/>
    <dgm:cxn modelId="{A65282C5-457C-4CA3-9842-B971599FC32A}" type="presParOf" srcId="{690EDF7D-3687-4416-AB68-7BCB67E75703}" destId="{BCAA8E73-6A4C-498E-A4E9-4148889A2B14}" srcOrd="7" destOrd="0" presId="urn:microsoft.com/office/officeart/2005/8/layout/list1"/>
    <dgm:cxn modelId="{1A921022-6337-428D-8369-D442FA404D4C}" type="presParOf" srcId="{690EDF7D-3687-4416-AB68-7BCB67E75703}" destId="{9CB35794-2159-4F67-B56A-3BEB5FAF3E10}" srcOrd="8" destOrd="0" presId="urn:microsoft.com/office/officeart/2005/8/layout/list1"/>
    <dgm:cxn modelId="{2610626C-7F9B-4227-AD56-A7C21F057E6C}" type="presParOf" srcId="{9CB35794-2159-4F67-B56A-3BEB5FAF3E10}" destId="{D34FCD64-3325-413F-ABEB-EBD695A33022}" srcOrd="0" destOrd="0" presId="urn:microsoft.com/office/officeart/2005/8/layout/list1"/>
    <dgm:cxn modelId="{7FA04C1E-234D-40BB-B1DE-E1CDD853949D}" type="presParOf" srcId="{9CB35794-2159-4F67-B56A-3BEB5FAF3E10}" destId="{484A7945-0466-4C82-8006-EE9C62915483}" srcOrd="1" destOrd="0" presId="urn:microsoft.com/office/officeart/2005/8/layout/list1"/>
    <dgm:cxn modelId="{0E8251DD-8060-40C2-961F-9D426CDF2931}" type="presParOf" srcId="{690EDF7D-3687-4416-AB68-7BCB67E75703}" destId="{D8C2BF5C-BBE1-45E7-B37F-4A2DE69294D2}" srcOrd="9" destOrd="0" presId="urn:microsoft.com/office/officeart/2005/8/layout/list1"/>
    <dgm:cxn modelId="{A16734D2-DEC4-4604-A5E1-CA990969D3B2}" type="presParOf" srcId="{690EDF7D-3687-4416-AB68-7BCB67E75703}" destId="{C086D5D6-83EE-4DF0-979D-5D2C3DEB01A5}" srcOrd="10" destOrd="0" presId="urn:microsoft.com/office/officeart/2005/8/layout/list1"/>
    <dgm:cxn modelId="{62A98948-2872-4099-8289-C36F080CE834}" type="presParOf" srcId="{690EDF7D-3687-4416-AB68-7BCB67E75703}" destId="{3D1013F5-B5D9-45A2-BB24-968AF36EF563}" srcOrd="11" destOrd="0" presId="urn:microsoft.com/office/officeart/2005/8/layout/list1"/>
    <dgm:cxn modelId="{0A007C24-0BBF-4D43-9E99-F52DCAC473FD}" type="presParOf" srcId="{690EDF7D-3687-4416-AB68-7BCB67E75703}" destId="{B65A6B10-0582-414F-8CC0-566A0BAF7BD9}" srcOrd="12" destOrd="0" presId="urn:microsoft.com/office/officeart/2005/8/layout/list1"/>
    <dgm:cxn modelId="{3EE3BCAC-61C5-4C6C-89DE-433B917C0937}" type="presParOf" srcId="{B65A6B10-0582-414F-8CC0-566A0BAF7BD9}" destId="{66058EC5-0813-404D-B243-C9D0540DB194}" srcOrd="0" destOrd="0" presId="urn:microsoft.com/office/officeart/2005/8/layout/list1"/>
    <dgm:cxn modelId="{A7B09541-D599-45C5-8B22-5E0E3169E687}" type="presParOf" srcId="{B65A6B10-0582-414F-8CC0-566A0BAF7BD9}" destId="{1F4316B1-9C2C-4200-B746-A7E587693291}" srcOrd="1" destOrd="0" presId="urn:microsoft.com/office/officeart/2005/8/layout/list1"/>
    <dgm:cxn modelId="{8F40D837-818D-4B99-8E63-48CAF8328AA8}" type="presParOf" srcId="{690EDF7D-3687-4416-AB68-7BCB67E75703}" destId="{8FE20875-E28B-40AF-90C3-C45CD89F493C}" srcOrd="13" destOrd="0" presId="urn:microsoft.com/office/officeart/2005/8/layout/list1"/>
    <dgm:cxn modelId="{8EF2F7D6-7709-4140-B2AF-517ABE4DC874}" type="presParOf" srcId="{690EDF7D-3687-4416-AB68-7BCB67E75703}" destId="{064DF3AF-9DD4-475E-8406-9F77078F67F2}" srcOrd="14" destOrd="0" presId="urn:microsoft.com/office/officeart/2005/8/layout/list1"/>
    <dgm:cxn modelId="{6CA73037-9137-4E60-AC0B-C0BCA81AB579}" type="presParOf" srcId="{690EDF7D-3687-4416-AB68-7BCB67E75703}" destId="{1292370A-5A28-4AA6-835D-7E93FFE317DD}" srcOrd="15" destOrd="0" presId="urn:microsoft.com/office/officeart/2005/8/layout/list1"/>
    <dgm:cxn modelId="{736B31F4-DB09-4658-B09B-00ACE4E44920}" type="presParOf" srcId="{690EDF7D-3687-4416-AB68-7BCB67E75703}" destId="{3C10F7D1-237E-4735-B419-3CC88F260CF3}" srcOrd="16" destOrd="0" presId="urn:microsoft.com/office/officeart/2005/8/layout/list1"/>
    <dgm:cxn modelId="{CA3E35AF-B08C-4B68-BC1A-9D43C54243BA}" type="presParOf" srcId="{3C10F7D1-237E-4735-B419-3CC88F260CF3}" destId="{D874E522-8A8F-4B60-A721-ECE1A011D78B}" srcOrd="0" destOrd="0" presId="urn:microsoft.com/office/officeart/2005/8/layout/list1"/>
    <dgm:cxn modelId="{C27DE451-F23F-4A27-AA8B-31020A4E106F}" type="presParOf" srcId="{3C10F7D1-237E-4735-B419-3CC88F260CF3}" destId="{E69D38CF-B820-4977-B33C-9C82C4858606}" srcOrd="1" destOrd="0" presId="urn:microsoft.com/office/officeart/2005/8/layout/list1"/>
    <dgm:cxn modelId="{D2E33554-A839-4832-A970-42B1BF982310}" type="presParOf" srcId="{690EDF7D-3687-4416-AB68-7BCB67E75703}" destId="{2ED366C1-2D52-47DF-9F0D-1E1B47A4F647}" srcOrd="17" destOrd="0" presId="urn:microsoft.com/office/officeart/2005/8/layout/list1"/>
    <dgm:cxn modelId="{F3919797-CAE5-469E-AF62-6C9FA0ED6FFE}" type="presParOf" srcId="{690EDF7D-3687-4416-AB68-7BCB67E75703}" destId="{48CFD12C-D500-4058-986B-943D314B01A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D7D339-9680-4427-9BF0-49A2B9437A5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ru-RU"/>
        </a:p>
      </dgm:t>
    </dgm:pt>
    <dgm:pt modelId="{2F268474-8A6B-4BE6-927D-8EF5A5FF9CC4}">
      <dgm:prSet custT="1"/>
      <dgm:spPr/>
      <dgm:t>
        <a:bodyPr/>
        <a:lstStyle/>
        <a:p>
          <a:pPr rtl="0"/>
          <a:r>
            <a:rPr lang="ru-RU" sz="2200" b="1" u="none" dirty="0" smtClean="0"/>
            <a:t>стоимость комплекса медицинских услуг в расчете на одного жителя</a:t>
          </a:r>
          <a:r>
            <a:rPr lang="ru-RU" sz="2200" dirty="0" smtClean="0"/>
            <a:t>, включающая </a:t>
          </a:r>
          <a:r>
            <a:rPr lang="ru-RU" sz="2200" b="1" dirty="0" smtClean="0"/>
            <a:t>тариф первичной медико-санитарной помощи и консультативно-диагностической помощи в организациях здравоохранения</a:t>
          </a:r>
          <a:r>
            <a:rPr lang="ru-RU" sz="2200" dirty="0" smtClean="0"/>
            <a:t>, определенных уполномоченным органом в области здравоохранения по согласованию с местными исполнительными органами областей, города республиканского значения и столицы, в рамках реализации пилота и в пределах средств, утвержденных администратором бюджетных программ</a:t>
          </a:r>
          <a:endParaRPr lang="ru-RU" sz="2200" dirty="0"/>
        </a:p>
      </dgm:t>
    </dgm:pt>
    <dgm:pt modelId="{5AF8AF8E-AA08-47CF-8FFC-3089780B9535}" type="parTrans" cxnId="{1BB54E44-1638-43C6-A22F-36C123AAA19B}">
      <dgm:prSet/>
      <dgm:spPr/>
      <dgm:t>
        <a:bodyPr/>
        <a:lstStyle/>
        <a:p>
          <a:endParaRPr lang="ru-RU" sz="2200"/>
        </a:p>
      </dgm:t>
    </dgm:pt>
    <dgm:pt modelId="{B75B79CF-D435-4AC3-A136-E8E7BCAED323}" type="sibTrans" cxnId="{1BB54E44-1638-43C6-A22F-36C123AAA19B}">
      <dgm:prSet/>
      <dgm:spPr/>
      <dgm:t>
        <a:bodyPr/>
        <a:lstStyle/>
        <a:p>
          <a:endParaRPr lang="ru-RU" sz="2200"/>
        </a:p>
      </dgm:t>
    </dgm:pt>
    <dgm:pt modelId="{0C1ED04B-0C7A-4C3C-B0AB-218F5AD4D25A}" type="pres">
      <dgm:prSet presAssocID="{48D7D339-9680-4427-9BF0-49A2B9437A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E4765D-86DA-4991-974D-4C1B6DACCC2A}" type="pres">
      <dgm:prSet presAssocID="{2F268474-8A6B-4BE6-927D-8EF5A5FF9CC4}" presName="parentText" presStyleLbl="node1" presStyleIdx="0" presStyleCnt="1" custLinFactNeighborY="-37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01801F-AAC3-412B-8F81-FF8FBECDB155}" type="presOf" srcId="{48D7D339-9680-4427-9BF0-49A2B9437A5B}" destId="{0C1ED04B-0C7A-4C3C-B0AB-218F5AD4D25A}" srcOrd="0" destOrd="0" presId="urn:microsoft.com/office/officeart/2005/8/layout/vList2"/>
    <dgm:cxn modelId="{F4FC2D22-F039-42E7-B9D6-0106C72B775E}" type="presOf" srcId="{2F268474-8A6B-4BE6-927D-8EF5A5FF9CC4}" destId="{34E4765D-86DA-4991-974D-4C1B6DACCC2A}" srcOrd="0" destOrd="0" presId="urn:microsoft.com/office/officeart/2005/8/layout/vList2"/>
    <dgm:cxn modelId="{1BB54E44-1638-43C6-A22F-36C123AAA19B}" srcId="{48D7D339-9680-4427-9BF0-49A2B9437A5B}" destId="{2F268474-8A6B-4BE6-927D-8EF5A5FF9CC4}" srcOrd="0" destOrd="0" parTransId="{5AF8AF8E-AA08-47CF-8FFC-3089780B9535}" sibTransId="{B75B79CF-D435-4AC3-A136-E8E7BCAED323}"/>
    <dgm:cxn modelId="{9E84953A-3F87-4A15-B5A5-37D6F71711C8}" type="presParOf" srcId="{0C1ED04B-0C7A-4C3C-B0AB-218F5AD4D25A}" destId="{34E4765D-86DA-4991-974D-4C1B6DACCC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2808B0-9651-4043-B0C8-3C7C317A611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8D5E6-2897-4D39-8296-57B4E7DCE266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1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DF5EC0D-D16B-47F9-BE55-70EE7A9272D0}" type="parTrans" cxnId="{42C0A739-EE94-42FC-BBA4-832EC34412B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452B4DB-F1E2-414F-B872-DAFE1467F854}" type="sibTrans" cxnId="{42C0A739-EE94-42FC-BBA4-832EC34412B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2825F4A6-EF46-40AC-98E7-9779C5AF34B7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Фиксированная ежемесячная сумма бюджета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826E8E4B-0BBC-4EE1-BE0F-98B4AFCA5FEF}" type="parTrans" cxnId="{8F70E6B4-B52A-4BFB-99EC-BCD032522762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762481FF-99E1-4431-BF90-B39AD48B6B0B}" type="sibTrans" cxnId="{8F70E6B4-B52A-4BFB-99EC-BCD032522762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07539D7-D3F0-4B8A-AAA3-0141B7A0E5E4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Объем услуг не установлен и не связан с бюджетом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A1219970-2F8F-4448-B6EB-42F3579EB302}" type="parTrans" cxnId="{D5E766ED-1E5F-4EBA-879C-757E382DC50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B97733C5-4747-4CBF-8CD8-86F838C8068E}" type="sibTrans" cxnId="{D5E766ED-1E5F-4EBA-879C-757E382DC50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0ABDA8C-9DC0-4402-B234-37A6DCEAFBBB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2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5CCE513C-D40A-4258-A4EB-DDAFB5C3A58D}" type="parTrans" cxnId="{2F28521E-D510-4037-BE8F-D123B985F31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507CFA2-D4DE-4055-9DE2-9A7209061383}" type="sibTrans" cxnId="{2F28521E-D510-4037-BE8F-D123B985F314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2460F0B1-9682-4B66-91AE-60291D177A06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Ресурсосбережение за счет увеличения объема профилактики снижаются затраты, связанные с заболеваемостью (реактивы на диагностические исследования, нагрузка на врача)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E19C6C5-C798-4952-A58F-B922C0398DF7}" type="parTrans" cxnId="{BAB34985-259F-47FF-916C-7146B4F1B1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E8BE4C52-3276-49E0-8FB3-E1A8D051D796}" type="sibTrans" cxnId="{BAB34985-259F-47FF-916C-7146B4F1B127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24603EE-9C03-4AFC-8522-72852FEF6B81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3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2EAC41B4-5796-4507-9DED-CF8214B32FDF}" type="parTrans" cxnId="{8B55A242-559A-4731-B2D8-38C89DF8233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63A8100-2F5A-46B2-815C-866924BAB9DE}" type="sibTrans" cxnId="{8B55A242-559A-4731-B2D8-38C89DF82338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A9F6E716-3B3B-441F-B1CF-66FBC110FFD0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МОТИВАЦИЯ за управление потоками пациентов, объединение усилий специалистов ПМСП и КДП на профилактику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DFA56B55-19EC-434F-93B7-D9DF69794BE3}" type="parTrans" cxnId="{3B9DE1B5-0704-4693-8B1D-0CA9596117F3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0569564B-E6CA-47FE-8942-CFF054D088AE}" type="sibTrans" cxnId="{3B9DE1B5-0704-4693-8B1D-0CA9596117F3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DD59E771-C57D-4895-A703-CBDDB9166001}">
      <dgm:prSet phldrT="[Текст]"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Счет реестр и акт выполненных работ содержат данные численности населения и размер КПН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4BF9DF5E-515A-4C72-AAFC-A31A9983A97B}" type="parTrans" cxnId="{F89C21C3-E58C-45E0-ACD9-5582895D0802}">
      <dgm:prSet/>
      <dgm:spPr/>
    </dgm:pt>
    <dgm:pt modelId="{EAC7D911-16B6-4AA8-A181-5ACF12E40001}" type="sibTrans" cxnId="{F89C21C3-E58C-45E0-ACD9-5582895D0802}">
      <dgm:prSet/>
      <dgm:spPr/>
    </dgm:pt>
    <dgm:pt modelId="{824C4F09-232F-41AC-9281-60882A15B752}" type="pres">
      <dgm:prSet presAssocID="{DA2808B0-9651-4043-B0C8-3C7C317A61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A3D18F-F62F-4645-B137-AB266414ABCF}" type="pres">
      <dgm:prSet presAssocID="{BB78D5E6-2897-4D39-8296-57B4E7DCE266}" presName="composite" presStyleCnt="0"/>
      <dgm:spPr/>
    </dgm:pt>
    <dgm:pt modelId="{FEBDC565-6D11-4A20-AEDC-8D7CE7E9D409}" type="pres">
      <dgm:prSet presAssocID="{BB78D5E6-2897-4D39-8296-57B4E7DCE26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094AE-FB20-4068-A7A0-D1F77D29CCB5}" type="pres">
      <dgm:prSet presAssocID="{BB78D5E6-2897-4D39-8296-57B4E7DCE266}" presName="descendantText" presStyleLbl="alignAcc1" presStyleIdx="0" presStyleCnt="3" custScaleY="123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C57F6-8C0B-4ADA-A045-424570CAF803}" type="pres">
      <dgm:prSet presAssocID="{8452B4DB-F1E2-414F-B872-DAFE1467F854}" presName="sp" presStyleCnt="0"/>
      <dgm:spPr/>
    </dgm:pt>
    <dgm:pt modelId="{C51005D7-97F3-473B-A8C2-59790E0E9335}" type="pres">
      <dgm:prSet presAssocID="{E0ABDA8C-9DC0-4402-B234-37A6DCEAFBBB}" presName="composite" presStyleCnt="0"/>
      <dgm:spPr/>
    </dgm:pt>
    <dgm:pt modelId="{81288304-E22A-44E9-8B79-CABD4ED4FDDF}" type="pres">
      <dgm:prSet presAssocID="{E0ABDA8C-9DC0-4402-B234-37A6DCEAFBB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6A3CD-1C54-40A0-887B-82B17482FEFB}" type="pres">
      <dgm:prSet presAssocID="{E0ABDA8C-9DC0-4402-B234-37A6DCEAFBB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F5C44-0262-4066-9946-2A31F4817E81}" type="pres">
      <dgm:prSet presAssocID="{0507CFA2-D4DE-4055-9DE2-9A7209061383}" presName="sp" presStyleCnt="0"/>
      <dgm:spPr/>
    </dgm:pt>
    <dgm:pt modelId="{D0BDEEB4-B0AD-41A9-9251-0F43C3FC6D30}" type="pres">
      <dgm:prSet presAssocID="{824603EE-9C03-4AFC-8522-72852FEF6B81}" presName="composite" presStyleCnt="0"/>
      <dgm:spPr/>
    </dgm:pt>
    <dgm:pt modelId="{D00897C1-66E0-4674-8C78-C9877C9FD466}" type="pres">
      <dgm:prSet presAssocID="{824603EE-9C03-4AFC-8522-72852FEF6B8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BA02A-7A06-4A28-8766-0E57A20EDE48}" type="pres">
      <dgm:prSet presAssocID="{824603EE-9C03-4AFC-8522-72852FEF6B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03D674-7718-4AF4-8120-56605492E1EA}" type="presOf" srcId="{BB78D5E6-2897-4D39-8296-57B4E7DCE266}" destId="{FEBDC565-6D11-4A20-AEDC-8D7CE7E9D409}" srcOrd="0" destOrd="0" presId="urn:microsoft.com/office/officeart/2005/8/layout/chevron2"/>
    <dgm:cxn modelId="{D458F97B-DD6A-4F1D-A722-FD612C37A0D1}" type="presOf" srcId="{E07539D7-D3F0-4B8A-AAA3-0141B7A0E5E4}" destId="{651094AE-FB20-4068-A7A0-D1F77D29CCB5}" srcOrd="0" destOrd="1" presId="urn:microsoft.com/office/officeart/2005/8/layout/chevron2"/>
    <dgm:cxn modelId="{8B55A242-559A-4731-B2D8-38C89DF82338}" srcId="{DA2808B0-9651-4043-B0C8-3C7C317A611B}" destId="{824603EE-9C03-4AFC-8522-72852FEF6B81}" srcOrd="2" destOrd="0" parTransId="{2EAC41B4-5796-4507-9DED-CF8214B32FDF}" sibTransId="{D63A8100-2F5A-46B2-815C-866924BAB9DE}"/>
    <dgm:cxn modelId="{38D89AEE-972F-4BBA-8C31-526FE760730E}" type="presOf" srcId="{2825F4A6-EF46-40AC-98E7-9779C5AF34B7}" destId="{651094AE-FB20-4068-A7A0-D1F77D29CCB5}" srcOrd="0" destOrd="0" presId="urn:microsoft.com/office/officeart/2005/8/layout/chevron2"/>
    <dgm:cxn modelId="{AAACBE42-3F0E-49E1-8A10-0401F5D60C87}" type="presOf" srcId="{824603EE-9C03-4AFC-8522-72852FEF6B81}" destId="{D00897C1-66E0-4674-8C78-C9877C9FD466}" srcOrd="0" destOrd="0" presId="urn:microsoft.com/office/officeart/2005/8/layout/chevron2"/>
    <dgm:cxn modelId="{39DE6270-5400-4441-B242-70A9931FB8C5}" type="presOf" srcId="{A9F6E716-3B3B-441F-B1CF-66FBC110FFD0}" destId="{0C7BA02A-7A06-4A28-8766-0E57A20EDE48}" srcOrd="0" destOrd="0" presId="urn:microsoft.com/office/officeart/2005/8/layout/chevron2"/>
    <dgm:cxn modelId="{42C0A739-EE94-42FC-BBA4-832EC34412B4}" srcId="{DA2808B0-9651-4043-B0C8-3C7C317A611B}" destId="{BB78D5E6-2897-4D39-8296-57B4E7DCE266}" srcOrd="0" destOrd="0" parTransId="{7DF5EC0D-D16B-47F9-BE55-70EE7A9272D0}" sibTransId="{8452B4DB-F1E2-414F-B872-DAFE1467F854}"/>
    <dgm:cxn modelId="{8F70E6B4-B52A-4BFB-99EC-BCD032522762}" srcId="{BB78D5E6-2897-4D39-8296-57B4E7DCE266}" destId="{2825F4A6-EF46-40AC-98E7-9779C5AF34B7}" srcOrd="0" destOrd="0" parTransId="{826E8E4B-0BBC-4EE1-BE0F-98B4AFCA5FEF}" sibTransId="{762481FF-99E1-4431-BF90-B39AD48B6B0B}"/>
    <dgm:cxn modelId="{3B9DE1B5-0704-4693-8B1D-0CA9596117F3}" srcId="{824603EE-9C03-4AFC-8522-72852FEF6B81}" destId="{A9F6E716-3B3B-441F-B1CF-66FBC110FFD0}" srcOrd="0" destOrd="0" parTransId="{DFA56B55-19EC-434F-93B7-D9DF69794BE3}" sibTransId="{0569564B-E6CA-47FE-8942-CFF054D088AE}"/>
    <dgm:cxn modelId="{F89C21C3-E58C-45E0-ACD9-5582895D0802}" srcId="{BB78D5E6-2897-4D39-8296-57B4E7DCE266}" destId="{DD59E771-C57D-4895-A703-CBDDB9166001}" srcOrd="2" destOrd="0" parTransId="{4BF9DF5E-515A-4C72-AAFC-A31A9983A97B}" sibTransId="{EAC7D911-16B6-4AA8-A181-5ACF12E40001}"/>
    <dgm:cxn modelId="{2347D5E0-4EE8-4C13-B30B-0786EEC1FCCB}" type="presOf" srcId="{2460F0B1-9682-4B66-91AE-60291D177A06}" destId="{1FE6A3CD-1C54-40A0-887B-82B17482FEFB}" srcOrd="0" destOrd="0" presId="urn:microsoft.com/office/officeart/2005/8/layout/chevron2"/>
    <dgm:cxn modelId="{D5E766ED-1E5F-4EBA-879C-757E382DC508}" srcId="{BB78D5E6-2897-4D39-8296-57B4E7DCE266}" destId="{E07539D7-D3F0-4B8A-AAA3-0141B7A0E5E4}" srcOrd="1" destOrd="0" parTransId="{A1219970-2F8F-4448-B6EB-42F3579EB302}" sibTransId="{B97733C5-4747-4CBF-8CD8-86F838C8068E}"/>
    <dgm:cxn modelId="{B597A9B4-45F5-485D-87A5-435CA1026103}" type="presOf" srcId="{DD59E771-C57D-4895-A703-CBDDB9166001}" destId="{651094AE-FB20-4068-A7A0-D1F77D29CCB5}" srcOrd="0" destOrd="2" presId="urn:microsoft.com/office/officeart/2005/8/layout/chevron2"/>
    <dgm:cxn modelId="{BAB34985-259F-47FF-916C-7146B4F1B127}" srcId="{E0ABDA8C-9DC0-4402-B234-37A6DCEAFBBB}" destId="{2460F0B1-9682-4B66-91AE-60291D177A06}" srcOrd="0" destOrd="0" parTransId="{CE19C6C5-C798-4952-A58F-B922C0398DF7}" sibTransId="{E8BE4C52-3276-49E0-8FB3-E1A8D051D796}"/>
    <dgm:cxn modelId="{2F28521E-D510-4037-BE8F-D123B985F314}" srcId="{DA2808B0-9651-4043-B0C8-3C7C317A611B}" destId="{E0ABDA8C-9DC0-4402-B234-37A6DCEAFBBB}" srcOrd="1" destOrd="0" parTransId="{5CCE513C-D40A-4258-A4EB-DDAFB5C3A58D}" sibTransId="{0507CFA2-D4DE-4055-9DE2-9A7209061383}"/>
    <dgm:cxn modelId="{16C10F79-3F13-49EF-AFE9-12D4BF1E932F}" type="presOf" srcId="{E0ABDA8C-9DC0-4402-B234-37A6DCEAFBBB}" destId="{81288304-E22A-44E9-8B79-CABD4ED4FDDF}" srcOrd="0" destOrd="0" presId="urn:microsoft.com/office/officeart/2005/8/layout/chevron2"/>
    <dgm:cxn modelId="{8F540A35-E1B8-4D17-AE59-41F8CA886BB1}" type="presOf" srcId="{DA2808B0-9651-4043-B0C8-3C7C317A611B}" destId="{824C4F09-232F-41AC-9281-60882A15B752}" srcOrd="0" destOrd="0" presId="urn:microsoft.com/office/officeart/2005/8/layout/chevron2"/>
    <dgm:cxn modelId="{79B235F5-888D-4BDD-A9E5-63BAF1E315FE}" type="presParOf" srcId="{824C4F09-232F-41AC-9281-60882A15B752}" destId="{D6A3D18F-F62F-4645-B137-AB266414ABCF}" srcOrd="0" destOrd="0" presId="urn:microsoft.com/office/officeart/2005/8/layout/chevron2"/>
    <dgm:cxn modelId="{9E003682-309E-4E76-89CF-00D3906A1280}" type="presParOf" srcId="{D6A3D18F-F62F-4645-B137-AB266414ABCF}" destId="{FEBDC565-6D11-4A20-AEDC-8D7CE7E9D409}" srcOrd="0" destOrd="0" presId="urn:microsoft.com/office/officeart/2005/8/layout/chevron2"/>
    <dgm:cxn modelId="{72D3EB10-73D5-4B89-B457-E934A1DBA18B}" type="presParOf" srcId="{D6A3D18F-F62F-4645-B137-AB266414ABCF}" destId="{651094AE-FB20-4068-A7A0-D1F77D29CCB5}" srcOrd="1" destOrd="0" presId="urn:microsoft.com/office/officeart/2005/8/layout/chevron2"/>
    <dgm:cxn modelId="{FCB5FA33-0A9F-413D-B2C3-76E6618C2CB8}" type="presParOf" srcId="{824C4F09-232F-41AC-9281-60882A15B752}" destId="{74EC57F6-8C0B-4ADA-A045-424570CAF803}" srcOrd="1" destOrd="0" presId="urn:microsoft.com/office/officeart/2005/8/layout/chevron2"/>
    <dgm:cxn modelId="{2A09B53D-0523-4C7E-8962-00A0B74E989D}" type="presParOf" srcId="{824C4F09-232F-41AC-9281-60882A15B752}" destId="{C51005D7-97F3-473B-A8C2-59790E0E9335}" srcOrd="2" destOrd="0" presId="urn:microsoft.com/office/officeart/2005/8/layout/chevron2"/>
    <dgm:cxn modelId="{09FA4ED6-C79C-43C8-BD2C-A9E4E5565E65}" type="presParOf" srcId="{C51005D7-97F3-473B-A8C2-59790E0E9335}" destId="{81288304-E22A-44E9-8B79-CABD4ED4FDDF}" srcOrd="0" destOrd="0" presId="urn:microsoft.com/office/officeart/2005/8/layout/chevron2"/>
    <dgm:cxn modelId="{A05B3F72-C080-4152-A734-B39AEA4BAB9D}" type="presParOf" srcId="{C51005D7-97F3-473B-A8C2-59790E0E9335}" destId="{1FE6A3CD-1C54-40A0-887B-82B17482FEFB}" srcOrd="1" destOrd="0" presId="urn:microsoft.com/office/officeart/2005/8/layout/chevron2"/>
    <dgm:cxn modelId="{222197B6-7C47-48EB-89CA-CDC9DB7E2AD3}" type="presParOf" srcId="{824C4F09-232F-41AC-9281-60882A15B752}" destId="{868F5C44-0262-4066-9946-2A31F4817E81}" srcOrd="3" destOrd="0" presId="urn:microsoft.com/office/officeart/2005/8/layout/chevron2"/>
    <dgm:cxn modelId="{96C282D7-04DF-44EC-953B-19846CC9236F}" type="presParOf" srcId="{824C4F09-232F-41AC-9281-60882A15B752}" destId="{D0BDEEB4-B0AD-41A9-9251-0F43C3FC6D30}" srcOrd="4" destOrd="0" presId="urn:microsoft.com/office/officeart/2005/8/layout/chevron2"/>
    <dgm:cxn modelId="{D72B6F34-B0C6-4E45-BAF1-818071A21043}" type="presParOf" srcId="{D0BDEEB4-B0AD-41A9-9251-0F43C3FC6D30}" destId="{D00897C1-66E0-4674-8C78-C9877C9FD466}" srcOrd="0" destOrd="0" presId="urn:microsoft.com/office/officeart/2005/8/layout/chevron2"/>
    <dgm:cxn modelId="{9E6D78EA-0293-4387-935D-36C3395AF54D}" type="presParOf" srcId="{D0BDEEB4-B0AD-41A9-9251-0F43C3FC6D30}" destId="{0C7BA02A-7A06-4A28-8766-0E57A20EDE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45B37-82BA-4B62-AE68-37F0230C0EB4}">
      <dsp:nvSpPr>
        <dsp:cNvPr id="0" name=""/>
        <dsp:cNvSpPr/>
      </dsp:nvSpPr>
      <dsp:spPr>
        <a:xfrm>
          <a:off x="0" y="187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рост заболеваемости среди населения 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58014"/>
        <a:ext cx="7693810" cy="726370"/>
      </dsp:txXfrm>
    </dsp:sp>
    <dsp:sp modelId="{BDA73CED-9E1B-4DD6-9F61-2EA9C28C20EC}">
      <dsp:nvSpPr>
        <dsp:cNvPr id="0" name=""/>
        <dsp:cNvSpPr/>
      </dsp:nvSpPr>
      <dsp:spPr>
        <a:xfrm>
          <a:off x="0" y="9475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снижение доверия к специалистам ПМСП 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986814"/>
        <a:ext cx="7693810" cy="726370"/>
      </dsp:txXfrm>
    </dsp:sp>
    <dsp:sp modelId="{3E1712A2-EB8A-405C-8127-AC8071427054}">
      <dsp:nvSpPr>
        <dsp:cNvPr id="0" name=""/>
        <dsp:cNvSpPr/>
      </dsp:nvSpPr>
      <dsp:spPr>
        <a:xfrm>
          <a:off x="0" y="18763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слабые темпы внедрения общей врачебной практики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1915614"/>
        <a:ext cx="7693810" cy="726370"/>
      </dsp:txXfrm>
    </dsp:sp>
    <dsp:sp modelId="{03906295-5D59-4828-AC62-4804071E583E}">
      <dsp:nvSpPr>
        <dsp:cNvPr id="0" name=""/>
        <dsp:cNvSpPr/>
      </dsp:nvSpPr>
      <dsp:spPr>
        <a:xfrm>
          <a:off x="0" y="28051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рост спроса на консультативно-диагностические услуги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2844414"/>
        <a:ext cx="7693810" cy="726370"/>
      </dsp:txXfrm>
    </dsp:sp>
    <dsp:sp modelId="{79704D50-576A-4AFF-8A5D-F08AE1CCA008}">
      <dsp:nvSpPr>
        <dsp:cNvPr id="0" name=""/>
        <dsp:cNvSpPr/>
      </dsp:nvSpPr>
      <dsp:spPr>
        <a:xfrm>
          <a:off x="0" y="37339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рост госпитализации в круглосуточный стационар с обострением хронических заболеваний по случаям управляемым на уровне АПО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3773214"/>
        <a:ext cx="7693810" cy="726370"/>
      </dsp:txXfrm>
    </dsp:sp>
    <dsp:sp modelId="{90DDA9B5-7035-40E7-BB8E-AAE2E9C4DD1E}">
      <dsp:nvSpPr>
        <dsp:cNvPr id="0" name=""/>
        <dsp:cNvSpPr/>
      </dsp:nvSpPr>
      <dsp:spPr>
        <a:xfrm>
          <a:off x="0" y="4662719"/>
          <a:ext cx="7772400" cy="804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latin typeface="Arial" pitchFamily="34" charset="0"/>
              <a:cs typeface="Arial" pitchFamily="34" charset="0"/>
            </a:rPr>
            <a:t>рост жалоб от населения на качество услуг и доступность помощи</a:t>
          </a:r>
          <a:endParaRPr lang="ru-RU" sz="1800" b="0" kern="1200" dirty="0">
            <a:latin typeface="Arial" pitchFamily="34" charset="0"/>
            <a:cs typeface="Arial" pitchFamily="34" charset="0"/>
          </a:endParaRPr>
        </a:p>
      </dsp:txBody>
      <dsp:txXfrm>
        <a:off x="39295" y="4702014"/>
        <a:ext cx="7693810" cy="726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B6B11-E9C3-491E-A070-0C607693B70B}">
      <dsp:nvSpPr>
        <dsp:cNvPr id="0" name=""/>
        <dsp:cNvSpPr/>
      </dsp:nvSpPr>
      <dsp:spPr>
        <a:xfrm rot="21300000">
          <a:off x="23851" y="1958002"/>
          <a:ext cx="7724697" cy="884594"/>
        </a:xfrm>
        <a:prstGeom prst="mathMinus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C909D24A-9913-45BC-BA5B-7F7D1E76DC90}">
      <dsp:nvSpPr>
        <dsp:cNvPr id="0" name=""/>
        <dsp:cNvSpPr/>
      </dsp:nvSpPr>
      <dsp:spPr>
        <a:xfrm>
          <a:off x="932688" y="240030"/>
          <a:ext cx="2331720" cy="1920240"/>
        </a:xfrm>
        <a:prstGeom prst="down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82C3E46-7D23-41C8-AF54-6F5FECE8A06F}">
      <dsp:nvSpPr>
        <dsp:cNvPr id="0" name=""/>
        <dsp:cNvSpPr/>
      </dsp:nvSpPr>
      <dsp:spPr>
        <a:xfrm>
          <a:off x="3029706" y="0"/>
          <a:ext cx="4666499" cy="2016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Arial" pitchFamily="34" charset="0"/>
              <a:cs typeface="Arial" pitchFamily="34" charset="0"/>
            </a:rPr>
            <a:t>ПМСП</a:t>
          </a:r>
          <a:r>
            <a:rPr lang="ru-RU" sz="2800" kern="1200" dirty="0" smtClean="0">
              <a:latin typeface="Arial" pitchFamily="34" charset="0"/>
              <a:cs typeface="Arial" pitchFamily="34" charset="0"/>
            </a:rPr>
            <a:t> увеличивает потребление КДУ </a:t>
          </a:r>
          <a:r>
            <a:rPr lang="ru-RU" sz="2400" i="1" kern="1200" dirty="0" smtClean="0">
              <a:latin typeface="Arial" pitchFamily="34" charset="0"/>
              <a:cs typeface="Arial" pitchFamily="34" charset="0"/>
            </a:rPr>
            <a:t>(практически отсутствует ВОП, не эффективна профилактика и слабо внедрены программы ВОЗ)</a:t>
          </a:r>
        </a:p>
      </dsp:txBody>
      <dsp:txXfrm>
        <a:off x="3029706" y="0"/>
        <a:ext cx="4666499" cy="2016252"/>
      </dsp:txXfrm>
    </dsp:sp>
    <dsp:sp modelId="{9EE831D8-C400-42A1-8787-2CA76C224E84}">
      <dsp:nvSpPr>
        <dsp:cNvPr id="0" name=""/>
        <dsp:cNvSpPr/>
      </dsp:nvSpPr>
      <dsp:spPr>
        <a:xfrm>
          <a:off x="4507991" y="2640330"/>
          <a:ext cx="2331720" cy="1920240"/>
        </a:xfrm>
        <a:prstGeom prst="upArrow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4F3A19-20D0-4397-8FAA-0D2B1F656DD4}">
      <dsp:nvSpPr>
        <dsp:cNvPr id="0" name=""/>
        <dsp:cNvSpPr/>
      </dsp:nvSpPr>
      <dsp:spPr>
        <a:xfrm>
          <a:off x="-57913" y="2784347"/>
          <a:ext cx="4934715" cy="2016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Arial" pitchFamily="34" charset="0"/>
              <a:cs typeface="Arial" pitchFamily="34" charset="0"/>
            </a:rPr>
            <a:t>КДП</a:t>
          </a:r>
          <a:r>
            <a:rPr lang="ru-RU" sz="2800" kern="1200" dirty="0" smtClean="0">
              <a:latin typeface="Arial" pitchFamily="34" charset="0"/>
              <a:cs typeface="Arial" pitchFamily="34" charset="0"/>
            </a:rPr>
            <a:t> создает спрос на КДУ, подчеркивая слабость ПМСП и свою значимость </a:t>
          </a:r>
          <a:r>
            <a:rPr lang="ru-RU" sz="2400" i="1" kern="1200" dirty="0" smtClean="0">
              <a:latin typeface="Arial" pitchFamily="34" charset="0"/>
              <a:cs typeface="Arial" pitchFamily="34" charset="0"/>
            </a:rPr>
            <a:t>(профильные специалисты практически не участвует в профилактике)</a:t>
          </a:r>
          <a:endParaRPr lang="ru-RU" sz="2400" i="1" kern="1200" dirty="0">
            <a:latin typeface="Arial" pitchFamily="34" charset="0"/>
            <a:cs typeface="Arial" pitchFamily="34" charset="0"/>
          </a:endParaRPr>
        </a:p>
      </dsp:txBody>
      <dsp:txXfrm>
        <a:off x="-57913" y="2784347"/>
        <a:ext cx="4934715" cy="2016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0.3125</cdr:x>
      <cdr:y>0.26316</cdr:y>
    </cdr:from>
    <cdr:to>
      <cdr:x>0.51786</cdr:x>
      <cdr:y>0.36842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0" y="762000"/>
          <a:ext cx="1752600" cy="3048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Arial" pitchFamily="34" charset="0"/>
              <a:cs typeface="Arial" pitchFamily="34" charset="0"/>
            </a:rPr>
            <a:t>Рост на 40%</a:t>
          </a:r>
          <a:endParaRPr lang="ru-RU" sz="16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0.64286</cdr:x>
      <cdr:y>0.23684</cdr:y>
    </cdr:from>
    <cdr:to>
      <cdr:x>0.84821</cdr:x>
      <cdr:y>0.34211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486400" y="685800"/>
          <a:ext cx="1752600" cy="304800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latin typeface="Arial" pitchFamily="34" charset="0"/>
              <a:cs typeface="Arial" pitchFamily="34" charset="0"/>
            </a:rPr>
            <a:t>Рост на 1,3%</a:t>
          </a:r>
          <a:endParaRPr lang="ru-RU" sz="16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C9534-CF1A-448D-AE1B-0AFD982D5822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00233-BB34-40AC-A62D-2D8258726B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354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8125D-53E5-462D-BD3E-E9DEBDCEB54C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E327A-DF2B-4380-B68D-570AA3C39D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Сегодня у пациента</a:t>
            </a:r>
            <a:r>
              <a:rPr lang="ru-RU" baseline="0" dirty="0" smtClean="0"/>
              <a:t> нет четкого понимания и ясности кому доверить свое здоровье ? С кем быть на постоянном контакте по поводу вопросов о здоровье? К кому </a:t>
            </a:r>
            <a:r>
              <a:rPr lang="ru-RU" baseline="0" dirty="0" err="1" smtClean="0"/>
              <a:t>впервую</a:t>
            </a:r>
            <a:r>
              <a:rPr lang="ru-RU" baseline="0" dirty="0" smtClean="0"/>
              <a:t> очередь обратиться к врачу ПМСП или к узкому специалисту?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86C01-5410-40FA-B862-58A2C6B8602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8" name="Rectangle 536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257175" y="3690938"/>
            <a:ext cx="8486775" cy="817562"/>
          </a:xfrm>
        </p:spPr>
        <p:txBody>
          <a:bodyPr/>
          <a:lstStyle>
            <a:lvl1pPr>
              <a:lnSpc>
                <a:spcPct val="80000"/>
              </a:lnSpc>
              <a:defRPr sz="5000">
                <a:ea typeface="Gulim" pitchFamily="34" charset="-127"/>
              </a:defRPr>
            </a:lvl1pPr>
          </a:lstStyle>
          <a:p>
            <a:r>
              <a:rPr lang="ru-RU" altLang="ko-KR" smtClean="0"/>
              <a:t>Образец заголовка</a:t>
            </a:r>
            <a:endParaRPr lang="en-US" altLang="ko-K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53200"/>
            <a:ext cx="2133600" cy="152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85A3B847-AE15-409D-9AC5-E45AD1B9C70D}" type="datetime1">
              <a:rPr lang="en-US" smtClean="0"/>
              <a:pPr/>
              <a:t>2/19/2014</a:t>
            </a:fld>
            <a:endParaRPr lang="en-US" altLang="ko-KR">
              <a:ea typeface="굴림" charset="-127"/>
            </a:endParaRP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00400" y="6629400"/>
            <a:ext cx="2895600" cy="1524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928671"/>
            <a:ext cx="8072494" cy="267178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Внедрение оплаты </a:t>
            </a:r>
            <a:br>
              <a:rPr lang="ru-RU" sz="3000" b="1" dirty="0" smtClean="0">
                <a:latin typeface="Arial" pitchFamily="34" charset="0"/>
                <a:cs typeface="Arial" pitchFamily="34" charset="0"/>
              </a:rPr>
            </a:b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амбулаторно-поликлинической помощи по комплексному </a:t>
            </a:r>
            <a:r>
              <a:rPr lang="ru-RU" sz="3000" b="1" dirty="0" err="1" smtClean="0">
                <a:latin typeface="Arial" pitchFamily="34" charset="0"/>
                <a:cs typeface="Arial" pitchFamily="34" charset="0"/>
              </a:rPr>
              <a:t>подушевому</a:t>
            </a: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 тарифу</a:t>
            </a:r>
            <a:endParaRPr lang="ru-RU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5762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 июля 2012 год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533400" y="2362200"/>
          <a:ext cx="82296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gray">
          <a:xfrm>
            <a:off x="228600" y="95250"/>
            <a:ext cx="87630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</a:rPr>
              <a:t>постановление Правительства РК от 07.12. 2009 года № 2030 </a:t>
            </a:r>
          </a:p>
          <a:p>
            <a:pPr algn="ctr"/>
            <a:r>
              <a:rPr lang="ru-RU" sz="2400" b="1" dirty="0" smtClean="0">
                <a:solidFill>
                  <a:srgbClr val="006600"/>
                </a:solidFill>
              </a:rPr>
              <a:t>"Об утверждении Правил возмещения затрат организациям здравоохранения за счет бюджетных средств"</a:t>
            </a:r>
            <a:endParaRPr lang="ru-RU" sz="2400" b="1" dirty="0">
              <a:solidFill>
                <a:srgbClr val="0066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3400" y="1600200"/>
            <a:ext cx="82296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комплексный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подушевой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тариф амбулаторно-поликлинической помощи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2"/>
          <p:cNvSpPr>
            <a:spLocks noChangeArrowheads="1"/>
          </p:cNvSpPr>
          <p:nvPr/>
        </p:nvSpPr>
        <p:spPr bwMode="auto">
          <a:xfrm>
            <a:off x="1000100" y="285751"/>
            <a:ext cx="72866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Нормативно-правовая база</a:t>
            </a:r>
            <a:endParaRPr lang="ru-RU" sz="35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28596" y="1000108"/>
            <a:ext cx="8143932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54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осударственная программа развития здравоохранения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Саламатты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Казахстан» на 2011-2015 годы</a:t>
            </a:r>
          </a:p>
          <a:p>
            <a:pPr marL="254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ПП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РК от 7 декабря 2009 года № 2030 «Об утверждении Правил возмещения  затрат организациям здравоохранения за счет бюджетных средств»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254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МЗ РК от 14 июня 2012 года  №  415 «О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пилотном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внедрении оплаты амбулаторно-поликлинической помощи по комплексному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подушевому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тарифу</a:t>
            </a:r>
          </a:p>
          <a:p>
            <a:pPr marL="254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Приказ МЗ РК от 23 июля 2012 года № 500 от «Об утверждении Положения о деятельности организаций здравоохранения, оказывающих  амбулаторно-поликлиническую  помощь и Методики формирования  комплексного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подушевого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тарифа амбулаторно-поликлинической помощи  в условиях пилота»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indent="-431800" algn="just"/>
            <a:endParaRPr lang="ru-RU" sz="11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173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Условия оплаты за оказанные услуги при КПН</a:t>
            </a:r>
            <a:endParaRPr lang="ru-RU" sz="2400" b="1" dirty="0">
              <a:solidFill>
                <a:srgbClr val="C00000"/>
              </a:solidFill>
              <a:latin typeface="Arial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81000" y="762000"/>
          <a:ext cx="8305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9" name="Rectangle 3"/>
          <p:cNvSpPr>
            <a:spLocks noChangeArrowheads="1"/>
          </p:cNvSpPr>
          <p:nvPr/>
        </p:nvSpPr>
        <p:spPr bwMode="auto">
          <a:xfrm>
            <a:off x="1547813" y="44450"/>
            <a:ext cx="56880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chemeClr val="accent2"/>
                </a:solidFill>
                <a:latin typeface="Arial" charset="0"/>
              </a:rPr>
              <a:t>Действующая модель управления и финансирования</a:t>
            </a:r>
          </a:p>
        </p:txBody>
      </p:sp>
      <p:graphicFrame>
        <p:nvGraphicFramePr>
          <p:cNvPr id="536618" name="Group 42"/>
          <p:cNvGraphicFramePr>
            <a:graphicFrameLocks noGrp="1"/>
          </p:cNvGraphicFramePr>
          <p:nvPr/>
        </p:nvGraphicFramePr>
        <p:xfrm>
          <a:off x="460375" y="1196975"/>
          <a:ext cx="8143875" cy="4025267"/>
        </p:xfrm>
        <a:graphic>
          <a:graphicData uri="http://schemas.openxmlformats.org/drawingml/2006/table">
            <a:tbl>
              <a:tblPr/>
              <a:tblGrid>
                <a:gridCol w="2598738"/>
                <a:gridCol w="2808287"/>
                <a:gridCol w="2736850"/>
              </a:tblGrid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ПМСП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КДП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Финансирование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подушевому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нормативу на кол-во прикрепленного населения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тарификатору услуг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Планирование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прикрепленному населению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прикрепленному населению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Контроль и мониторинг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прикрепленному населению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тарификатору услуг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Оплата труда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тарифная система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тарифная система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</a:tbl>
          </a:graphicData>
        </a:graphic>
      </p:graphicFrame>
      <p:sp>
        <p:nvSpPr>
          <p:cNvPr id="536613" name="Text Box 37"/>
          <p:cNvSpPr txBox="1">
            <a:spLocks noChangeArrowheads="1"/>
          </p:cNvSpPr>
          <p:nvPr/>
        </p:nvSpPr>
        <p:spPr bwMode="auto">
          <a:xfrm>
            <a:off x="539750" y="5360987"/>
            <a:ext cx="7993063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Вывод:     Данный подход к управлению приводит к тому, что</a:t>
            </a:r>
            <a:r>
              <a:rPr lang="ru-RU" dirty="0"/>
              <a:t> </a:t>
            </a:r>
          </a:p>
          <a:p>
            <a:pPr>
              <a:spcBef>
                <a:spcPct val="50000"/>
              </a:spcBef>
            </a:pPr>
            <a:r>
              <a:rPr lang="ru-RU" dirty="0"/>
              <a:t>ПМСП – отвечает за прикрепленное население</a:t>
            </a:r>
          </a:p>
          <a:p>
            <a:pPr>
              <a:spcBef>
                <a:spcPct val="50000"/>
              </a:spcBef>
            </a:pPr>
            <a:r>
              <a:rPr lang="ru-RU" dirty="0"/>
              <a:t>КДП-  только за оказанный объем услуг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1" name="Rectangle 3"/>
          <p:cNvSpPr>
            <a:spLocks noChangeArrowheads="1"/>
          </p:cNvSpPr>
          <p:nvPr/>
        </p:nvSpPr>
        <p:spPr bwMode="auto">
          <a:xfrm>
            <a:off x="1619250" y="44450"/>
            <a:ext cx="58324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000">
                <a:solidFill>
                  <a:schemeClr val="accent2"/>
                </a:solidFill>
                <a:latin typeface="Arial" charset="0"/>
              </a:rPr>
              <a:t>Функции АПП </a:t>
            </a:r>
            <a:r>
              <a:rPr lang="ru-RU" sz="2400">
                <a:solidFill>
                  <a:schemeClr val="accent2"/>
                </a:solidFill>
                <a:latin typeface="Arial" charset="0"/>
              </a:rPr>
              <a:t>(Приказ МЗ РК №124)</a:t>
            </a:r>
          </a:p>
        </p:txBody>
      </p:sp>
      <p:graphicFrame>
        <p:nvGraphicFramePr>
          <p:cNvPr id="529530" name="Group 122"/>
          <p:cNvGraphicFramePr>
            <a:graphicFrameLocks noGrp="1"/>
          </p:cNvGraphicFramePr>
          <p:nvPr/>
        </p:nvGraphicFramePr>
        <p:xfrm>
          <a:off x="323850" y="981075"/>
          <a:ext cx="8567738" cy="5242560"/>
        </p:xfrm>
        <a:graphic>
          <a:graphicData uri="http://schemas.openxmlformats.org/drawingml/2006/table">
            <a:tbl>
              <a:tblPr/>
              <a:tblGrid>
                <a:gridCol w="2841625"/>
                <a:gridCol w="5726113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Консультативно-диагностическая помощь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Первичная медико-санитарная помощь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оказание специализированной медицинской помощи профильными специалистами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оказание первичной медико-санитарной помощи участковыми терапевтами и педиатрами, акушерами-гинекологами, врачами общей практики, медицинскими сестрами (участковыми и общей практики), акушерками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5000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лабораторно-диагностической помощи населению в амбулаторных условиях, в дневном стационаре и на дому в соответствии с видами и объемами, утверждаемыми уполномоченным органом в области здравоохранения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осуществление профилактических мероприятий, направленных на выявление ранних и скрытых форм заболеваний и факторов риска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осуществление санитарно-гигиенических и противоэпидемических мероприятий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организация и проведение иммунопрофилактики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обучение населения вопросам охраны здоровья, профилактики болезней и формированию здорового образа жизни;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направление граждан специалистами ПМСП для получения специализированной помощи и лабораторно-диагностических услуг, на госпитализацию в стационары и санаторно-курортное лечение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Динамика финансирования</a:t>
            </a:r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млн.тенге </a:t>
            </a:r>
            <a:endParaRPr lang="ru-RU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70319" y="3556000"/>
          <a:ext cx="879748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081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В расчете на 1 жителя в месяц, тенге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Комплексный </a:t>
                      </a:r>
                      <a:r>
                        <a:rPr lang="ru-RU" dirty="0" err="1" smtClean="0">
                          <a:latin typeface="Arial" pitchFamily="34" charset="0"/>
                          <a:cs typeface="Arial" pitchFamily="34" charset="0"/>
                        </a:rPr>
                        <a:t>подушевой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норматив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Arial" pitchFamily="34" charset="0"/>
                          <a:cs typeface="Arial" pitchFamily="34" charset="0"/>
                        </a:rPr>
                        <a:t>Подушевой</a:t>
                      </a:r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 норматив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ЦТТ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КДУ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381000" y="762000"/>
          <a:ext cx="8534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800" y="5629870"/>
            <a:ext cx="8305800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Рост к предыдущему году </a:t>
            </a:r>
          </a:p>
          <a:p>
            <a:pPr>
              <a:buFontTx/>
              <a:buChar char="-"/>
            </a:pPr>
            <a:r>
              <a:rPr lang="ru-RU" dirty="0" smtClean="0"/>
              <a:t>Комплексных затрат на 1 жителя  - в 2011 году  на 16%,   в 2012 году – на 9,5% </a:t>
            </a:r>
          </a:p>
          <a:p>
            <a:pPr>
              <a:buFontTx/>
              <a:buChar char="-"/>
            </a:pPr>
            <a:r>
              <a:rPr lang="ru-RU" dirty="0" err="1" smtClean="0"/>
              <a:t>подушевого</a:t>
            </a:r>
            <a:r>
              <a:rPr lang="ru-RU" dirty="0" smtClean="0"/>
              <a:t> норматива                    -  в 2011 году  на 33%,   в 2012 году – на 13%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90800" y="533400"/>
            <a:ext cx="3517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(на примере одной поликлиники)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990600" y="990600"/>
          <a:ext cx="7772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емиугольник 2"/>
          <p:cNvSpPr/>
          <p:nvPr/>
        </p:nvSpPr>
        <p:spPr>
          <a:xfrm>
            <a:off x="228600" y="11430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емиугольник 3"/>
          <p:cNvSpPr/>
          <p:nvPr/>
        </p:nvSpPr>
        <p:spPr>
          <a:xfrm>
            <a:off x="228600" y="20574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емиугольник 4"/>
          <p:cNvSpPr/>
          <p:nvPr/>
        </p:nvSpPr>
        <p:spPr>
          <a:xfrm>
            <a:off x="228600" y="30480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емиугольник 5"/>
          <p:cNvSpPr/>
          <p:nvPr/>
        </p:nvSpPr>
        <p:spPr>
          <a:xfrm>
            <a:off x="228600" y="39624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емиугольник 6"/>
          <p:cNvSpPr/>
          <p:nvPr/>
        </p:nvSpPr>
        <p:spPr>
          <a:xfrm>
            <a:off x="228600" y="48768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228600" y="5791200"/>
            <a:ext cx="609600" cy="533400"/>
          </a:xfrm>
          <a:prstGeom prst="heptag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5"/>
          <p:cNvSpPr txBox="1">
            <a:spLocks/>
          </p:cNvSpPr>
          <p:nvPr/>
        </p:nvSpPr>
        <p:spPr>
          <a:xfrm>
            <a:off x="1371600" y="152400"/>
            <a:ext cx="7162800" cy="60960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проблемы :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2"/>
          <p:cNvGrpSpPr/>
          <p:nvPr/>
        </p:nvGrpSpPr>
        <p:grpSpPr>
          <a:xfrm>
            <a:off x="76200" y="1981200"/>
            <a:ext cx="1524000" cy="3429000"/>
            <a:chOff x="152400" y="1524000"/>
            <a:chExt cx="1524000" cy="2971800"/>
          </a:xfrm>
        </p:grpSpPr>
        <p:sp>
          <p:nvSpPr>
            <p:cNvPr id="6" name="Freeform 25"/>
            <p:cNvSpPr>
              <a:spLocks noEditPoints="1"/>
            </p:cNvSpPr>
            <p:nvPr/>
          </p:nvSpPr>
          <p:spPr bwMode="auto">
            <a:xfrm>
              <a:off x="304800" y="2743200"/>
              <a:ext cx="1219200" cy="1752600"/>
            </a:xfrm>
            <a:custGeom>
              <a:avLst/>
              <a:gdLst/>
              <a:ahLst/>
              <a:cxnLst>
                <a:cxn ang="0">
                  <a:pos x="461" y="1487"/>
                </a:cxn>
                <a:cxn ang="0">
                  <a:pos x="555" y="1561"/>
                </a:cxn>
                <a:cxn ang="0">
                  <a:pos x="555" y="1561"/>
                </a:cxn>
                <a:cxn ang="0">
                  <a:pos x="578" y="1561"/>
                </a:cxn>
                <a:cxn ang="0">
                  <a:pos x="671" y="1487"/>
                </a:cxn>
                <a:cxn ang="0">
                  <a:pos x="671" y="1487"/>
                </a:cxn>
                <a:cxn ang="0">
                  <a:pos x="671" y="1487"/>
                </a:cxn>
                <a:cxn ang="0">
                  <a:pos x="671" y="463"/>
                </a:cxn>
                <a:cxn ang="0">
                  <a:pos x="692" y="446"/>
                </a:cxn>
                <a:cxn ang="0">
                  <a:pos x="713" y="463"/>
                </a:cxn>
                <a:cxn ang="0">
                  <a:pos x="713" y="463"/>
                </a:cxn>
                <a:cxn ang="0">
                  <a:pos x="713" y="879"/>
                </a:cxn>
                <a:cxn ang="0">
                  <a:pos x="776" y="929"/>
                </a:cxn>
                <a:cxn ang="0">
                  <a:pos x="839" y="879"/>
                </a:cxn>
                <a:cxn ang="0">
                  <a:pos x="839" y="879"/>
                </a:cxn>
                <a:cxn ang="0">
                  <a:pos x="839" y="879"/>
                </a:cxn>
                <a:cxn ang="0">
                  <a:pos x="839" y="385"/>
                </a:cxn>
                <a:cxn ang="0">
                  <a:pos x="776" y="334"/>
                </a:cxn>
                <a:cxn ang="0">
                  <a:pos x="776" y="334"/>
                </a:cxn>
                <a:cxn ang="0">
                  <a:pos x="63" y="334"/>
                </a:cxn>
                <a:cxn ang="0">
                  <a:pos x="0" y="385"/>
                </a:cxn>
                <a:cxn ang="0">
                  <a:pos x="0" y="385"/>
                </a:cxn>
                <a:cxn ang="0">
                  <a:pos x="0" y="385"/>
                </a:cxn>
                <a:cxn ang="0">
                  <a:pos x="0" y="879"/>
                </a:cxn>
                <a:cxn ang="0">
                  <a:pos x="63" y="929"/>
                </a:cxn>
                <a:cxn ang="0">
                  <a:pos x="126" y="879"/>
                </a:cxn>
                <a:cxn ang="0">
                  <a:pos x="126" y="879"/>
                </a:cxn>
                <a:cxn ang="0">
                  <a:pos x="126" y="879"/>
                </a:cxn>
                <a:cxn ang="0">
                  <a:pos x="126" y="463"/>
                </a:cxn>
                <a:cxn ang="0">
                  <a:pos x="147" y="446"/>
                </a:cxn>
                <a:cxn ang="0">
                  <a:pos x="168" y="463"/>
                </a:cxn>
                <a:cxn ang="0">
                  <a:pos x="168" y="463"/>
                </a:cxn>
                <a:cxn ang="0">
                  <a:pos x="168" y="463"/>
                </a:cxn>
                <a:cxn ang="0">
                  <a:pos x="168" y="1486"/>
                </a:cxn>
                <a:cxn ang="0">
                  <a:pos x="261" y="1560"/>
                </a:cxn>
                <a:cxn ang="0">
                  <a:pos x="261" y="1560"/>
                </a:cxn>
                <a:cxn ang="0">
                  <a:pos x="284" y="1560"/>
                </a:cxn>
                <a:cxn ang="0">
                  <a:pos x="378" y="1486"/>
                </a:cxn>
                <a:cxn ang="0">
                  <a:pos x="378" y="1486"/>
                </a:cxn>
                <a:cxn ang="0">
                  <a:pos x="378" y="946"/>
                </a:cxn>
                <a:cxn ang="0">
                  <a:pos x="420" y="913"/>
                </a:cxn>
                <a:cxn ang="0">
                  <a:pos x="461" y="946"/>
                </a:cxn>
                <a:cxn ang="0">
                  <a:pos x="461" y="946"/>
                </a:cxn>
                <a:cxn ang="0">
                  <a:pos x="461" y="1487"/>
                </a:cxn>
                <a:cxn ang="0">
                  <a:pos x="233" y="149"/>
                </a:cxn>
                <a:cxn ang="0">
                  <a:pos x="420" y="0"/>
                </a:cxn>
                <a:cxn ang="0">
                  <a:pos x="606" y="149"/>
                </a:cxn>
                <a:cxn ang="0">
                  <a:pos x="606" y="149"/>
                </a:cxn>
                <a:cxn ang="0">
                  <a:pos x="420" y="297"/>
                </a:cxn>
                <a:cxn ang="0">
                  <a:pos x="233" y="149"/>
                </a:cxn>
              </a:cxnLst>
              <a:rect l="0" t="0" r="r" b="b"/>
              <a:pathLst>
                <a:path w="839" h="1566">
                  <a:moveTo>
                    <a:pt x="461" y="1487"/>
                  </a:moveTo>
                  <a:cubicBezTo>
                    <a:pt x="467" y="1533"/>
                    <a:pt x="508" y="1566"/>
                    <a:pt x="555" y="1561"/>
                  </a:cubicBezTo>
                  <a:lnTo>
                    <a:pt x="555" y="1561"/>
                  </a:lnTo>
                  <a:lnTo>
                    <a:pt x="578" y="1561"/>
                  </a:lnTo>
                  <a:cubicBezTo>
                    <a:pt x="624" y="1566"/>
                    <a:pt x="666" y="1533"/>
                    <a:pt x="671" y="1487"/>
                  </a:cubicBezTo>
                  <a:cubicBezTo>
                    <a:pt x="671" y="1487"/>
                    <a:pt x="671" y="1487"/>
                    <a:pt x="671" y="1487"/>
                  </a:cubicBezTo>
                  <a:lnTo>
                    <a:pt x="671" y="1487"/>
                  </a:lnTo>
                  <a:lnTo>
                    <a:pt x="671" y="463"/>
                  </a:lnTo>
                  <a:cubicBezTo>
                    <a:pt x="672" y="452"/>
                    <a:pt x="682" y="445"/>
                    <a:pt x="692" y="446"/>
                  </a:cubicBezTo>
                  <a:cubicBezTo>
                    <a:pt x="703" y="445"/>
                    <a:pt x="712" y="452"/>
                    <a:pt x="713" y="463"/>
                  </a:cubicBezTo>
                  <a:cubicBezTo>
                    <a:pt x="713" y="463"/>
                    <a:pt x="713" y="463"/>
                    <a:pt x="713" y="463"/>
                  </a:cubicBezTo>
                  <a:lnTo>
                    <a:pt x="713" y="879"/>
                  </a:lnTo>
                  <a:cubicBezTo>
                    <a:pt x="717" y="910"/>
                    <a:pt x="745" y="932"/>
                    <a:pt x="776" y="929"/>
                  </a:cubicBezTo>
                  <a:cubicBezTo>
                    <a:pt x="807" y="932"/>
                    <a:pt x="835" y="910"/>
                    <a:pt x="839" y="879"/>
                  </a:cubicBezTo>
                  <a:cubicBezTo>
                    <a:pt x="839" y="879"/>
                    <a:pt x="839" y="879"/>
                    <a:pt x="839" y="879"/>
                  </a:cubicBezTo>
                  <a:lnTo>
                    <a:pt x="839" y="879"/>
                  </a:lnTo>
                  <a:lnTo>
                    <a:pt x="839" y="385"/>
                  </a:lnTo>
                  <a:cubicBezTo>
                    <a:pt x="835" y="353"/>
                    <a:pt x="807" y="331"/>
                    <a:pt x="776" y="334"/>
                  </a:cubicBezTo>
                  <a:lnTo>
                    <a:pt x="776" y="334"/>
                  </a:lnTo>
                  <a:lnTo>
                    <a:pt x="63" y="334"/>
                  </a:lnTo>
                  <a:cubicBezTo>
                    <a:pt x="32" y="331"/>
                    <a:pt x="4" y="353"/>
                    <a:pt x="0" y="385"/>
                  </a:cubicBezTo>
                  <a:cubicBezTo>
                    <a:pt x="0" y="385"/>
                    <a:pt x="0" y="385"/>
                    <a:pt x="0" y="385"/>
                  </a:cubicBezTo>
                  <a:lnTo>
                    <a:pt x="0" y="385"/>
                  </a:lnTo>
                  <a:lnTo>
                    <a:pt x="0" y="879"/>
                  </a:lnTo>
                  <a:cubicBezTo>
                    <a:pt x="4" y="910"/>
                    <a:pt x="32" y="932"/>
                    <a:pt x="63" y="929"/>
                  </a:cubicBezTo>
                  <a:cubicBezTo>
                    <a:pt x="94" y="932"/>
                    <a:pt x="122" y="910"/>
                    <a:pt x="126" y="879"/>
                  </a:cubicBezTo>
                  <a:cubicBezTo>
                    <a:pt x="126" y="879"/>
                    <a:pt x="126" y="879"/>
                    <a:pt x="126" y="879"/>
                  </a:cubicBezTo>
                  <a:lnTo>
                    <a:pt x="126" y="879"/>
                  </a:lnTo>
                  <a:lnTo>
                    <a:pt x="126" y="463"/>
                  </a:lnTo>
                  <a:cubicBezTo>
                    <a:pt x="127" y="452"/>
                    <a:pt x="137" y="445"/>
                    <a:pt x="147" y="446"/>
                  </a:cubicBezTo>
                  <a:cubicBezTo>
                    <a:pt x="157" y="445"/>
                    <a:pt x="167" y="452"/>
                    <a:pt x="168" y="463"/>
                  </a:cubicBezTo>
                  <a:cubicBezTo>
                    <a:pt x="168" y="463"/>
                    <a:pt x="168" y="463"/>
                    <a:pt x="168" y="463"/>
                  </a:cubicBezTo>
                  <a:lnTo>
                    <a:pt x="168" y="463"/>
                  </a:lnTo>
                  <a:lnTo>
                    <a:pt x="168" y="1486"/>
                  </a:lnTo>
                  <a:cubicBezTo>
                    <a:pt x="173" y="1532"/>
                    <a:pt x="215" y="1566"/>
                    <a:pt x="261" y="1560"/>
                  </a:cubicBezTo>
                  <a:lnTo>
                    <a:pt x="261" y="1560"/>
                  </a:lnTo>
                  <a:lnTo>
                    <a:pt x="284" y="1560"/>
                  </a:lnTo>
                  <a:cubicBezTo>
                    <a:pt x="331" y="1566"/>
                    <a:pt x="372" y="1532"/>
                    <a:pt x="378" y="1486"/>
                  </a:cubicBezTo>
                  <a:cubicBezTo>
                    <a:pt x="378" y="1486"/>
                    <a:pt x="378" y="1486"/>
                    <a:pt x="378" y="1486"/>
                  </a:cubicBezTo>
                  <a:lnTo>
                    <a:pt x="378" y="946"/>
                  </a:lnTo>
                  <a:cubicBezTo>
                    <a:pt x="380" y="925"/>
                    <a:pt x="399" y="910"/>
                    <a:pt x="420" y="913"/>
                  </a:cubicBezTo>
                  <a:cubicBezTo>
                    <a:pt x="440" y="910"/>
                    <a:pt x="459" y="925"/>
                    <a:pt x="461" y="946"/>
                  </a:cubicBezTo>
                  <a:cubicBezTo>
                    <a:pt x="461" y="946"/>
                    <a:pt x="461" y="946"/>
                    <a:pt x="461" y="946"/>
                  </a:cubicBezTo>
                  <a:lnTo>
                    <a:pt x="461" y="1487"/>
                  </a:lnTo>
                  <a:close/>
                  <a:moveTo>
                    <a:pt x="233" y="149"/>
                  </a:moveTo>
                  <a:cubicBezTo>
                    <a:pt x="233" y="67"/>
                    <a:pt x="317" y="0"/>
                    <a:pt x="420" y="0"/>
                  </a:cubicBezTo>
                  <a:cubicBezTo>
                    <a:pt x="522" y="0"/>
                    <a:pt x="606" y="67"/>
                    <a:pt x="606" y="149"/>
                  </a:cubicBezTo>
                  <a:cubicBezTo>
                    <a:pt x="606" y="149"/>
                    <a:pt x="606" y="149"/>
                    <a:pt x="606" y="149"/>
                  </a:cubicBezTo>
                  <a:cubicBezTo>
                    <a:pt x="606" y="231"/>
                    <a:pt x="522" y="297"/>
                    <a:pt x="420" y="297"/>
                  </a:cubicBezTo>
                  <a:cubicBezTo>
                    <a:pt x="317" y="297"/>
                    <a:pt x="233" y="231"/>
                    <a:pt x="233" y="149"/>
                  </a:cubicBezTo>
                  <a:close/>
                </a:path>
              </a:pathLst>
            </a:custGeom>
            <a:solidFill>
              <a:srgbClr val="8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5"/>
            <p:cNvSpPr>
              <a:spLocks noEditPoints="1"/>
            </p:cNvSpPr>
            <p:nvPr/>
          </p:nvSpPr>
          <p:spPr bwMode="auto">
            <a:xfrm>
              <a:off x="304800" y="1524000"/>
              <a:ext cx="1219200" cy="1905000"/>
            </a:xfrm>
            <a:custGeom>
              <a:avLst/>
              <a:gdLst/>
              <a:ahLst/>
              <a:cxnLst>
                <a:cxn ang="0">
                  <a:pos x="461" y="1487"/>
                </a:cxn>
                <a:cxn ang="0">
                  <a:pos x="555" y="1561"/>
                </a:cxn>
                <a:cxn ang="0">
                  <a:pos x="555" y="1561"/>
                </a:cxn>
                <a:cxn ang="0">
                  <a:pos x="578" y="1561"/>
                </a:cxn>
                <a:cxn ang="0">
                  <a:pos x="671" y="1487"/>
                </a:cxn>
                <a:cxn ang="0">
                  <a:pos x="671" y="1487"/>
                </a:cxn>
                <a:cxn ang="0">
                  <a:pos x="671" y="1487"/>
                </a:cxn>
                <a:cxn ang="0">
                  <a:pos x="671" y="463"/>
                </a:cxn>
                <a:cxn ang="0">
                  <a:pos x="692" y="446"/>
                </a:cxn>
                <a:cxn ang="0">
                  <a:pos x="713" y="463"/>
                </a:cxn>
                <a:cxn ang="0">
                  <a:pos x="713" y="463"/>
                </a:cxn>
                <a:cxn ang="0">
                  <a:pos x="713" y="879"/>
                </a:cxn>
                <a:cxn ang="0">
                  <a:pos x="776" y="929"/>
                </a:cxn>
                <a:cxn ang="0">
                  <a:pos x="839" y="879"/>
                </a:cxn>
                <a:cxn ang="0">
                  <a:pos x="839" y="879"/>
                </a:cxn>
                <a:cxn ang="0">
                  <a:pos x="839" y="879"/>
                </a:cxn>
                <a:cxn ang="0">
                  <a:pos x="839" y="385"/>
                </a:cxn>
                <a:cxn ang="0">
                  <a:pos x="776" y="334"/>
                </a:cxn>
                <a:cxn ang="0">
                  <a:pos x="776" y="334"/>
                </a:cxn>
                <a:cxn ang="0">
                  <a:pos x="63" y="334"/>
                </a:cxn>
                <a:cxn ang="0">
                  <a:pos x="0" y="385"/>
                </a:cxn>
                <a:cxn ang="0">
                  <a:pos x="0" y="385"/>
                </a:cxn>
                <a:cxn ang="0">
                  <a:pos x="0" y="385"/>
                </a:cxn>
                <a:cxn ang="0">
                  <a:pos x="0" y="879"/>
                </a:cxn>
                <a:cxn ang="0">
                  <a:pos x="63" y="929"/>
                </a:cxn>
                <a:cxn ang="0">
                  <a:pos x="126" y="879"/>
                </a:cxn>
                <a:cxn ang="0">
                  <a:pos x="126" y="879"/>
                </a:cxn>
                <a:cxn ang="0">
                  <a:pos x="126" y="879"/>
                </a:cxn>
                <a:cxn ang="0">
                  <a:pos x="126" y="463"/>
                </a:cxn>
                <a:cxn ang="0">
                  <a:pos x="147" y="446"/>
                </a:cxn>
                <a:cxn ang="0">
                  <a:pos x="168" y="463"/>
                </a:cxn>
                <a:cxn ang="0">
                  <a:pos x="168" y="463"/>
                </a:cxn>
                <a:cxn ang="0">
                  <a:pos x="168" y="463"/>
                </a:cxn>
                <a:cxn ang="0">
                  <a:pos x="168" y="1486"/>
                </a:cxn>
                <a:cxn ang="0">
                  <a:pos x="261" y="1560"/>
                </a:cxn>
                <a:cxn ang="0">
                  <a:pos x="261" y="1560"/>
                </a:cxn>
                <a:cxn ang="0">
                  <a:pos x="284" y="1560"/>
                </a:cxn>
                <a:cxn ang="0">
                  <a:pos x="378" y="1486"/>
                </a:cxn>
                <a:cxn ang="0">
                  <a:pos x="378" y="1486"/>
                </a:cxn>
                <a:cxn ang="0">
                  <a:pos x="378" y="946"/>
                </a:cxn>
                <a:cxn ang="0">
                  <a:pos x="420" y="913"/>
                </a:cxn>
                <a:cxn ang="0">
                  <a:pos x="461" y="946"/>
                </a:cxn>
                <a:cxn ang="0">
                  <a:pos x="461" y="946"/>
                </a:cxn>
                <a:cxn ang="0">
                  <a:pos x="461" y="1487"/>
                </a:cxn>
                <a:cxn ang="0">
                  <a:pos x="233" y="149"/>
                </a:cxn>
                <a:cxn ang="0">
                  <a:pos x="420" y="0"/>
                </a:cxn>
                <a:cxn ang="0">
                  <a:pos x="606" y="149"/>
                </a:cxn>
                <a:cxn ang="0">
                  <a:pos x="606" y="149"/>
                </a:cxn>
                <a:cxn ang="0">
                  <a:pos x="420" y="297"/>
                </a:cxn>
                <a:cxn ang="0">
                  <a:pos x="233" y="149"/>
                </a:cxn>
              </a:cxnLst>
              <a:rect l="0" t="0" r="r" b="b"/>
              <a:pathLst>
                <a:path w="839" h="1566">
                  <a:moveTo>
                    <a:pt x="461" y="1487"/>
                  </a:moveTo>
                  <a:cubicBezTo>
                    <a:pt x="467" y="1533"/>
                    <a:pt x="508" y="1566"/>
                    <a:pt x="555" y="1561"/>
                  </a:cubicBezTo>
                  <a:lnTo>
                    <a:pt x="555" y="1561"/>
                  </a:lnTo>
                  <a:lnTo>
                    <a:pt x="578" y="1561"/>
                  </a:lnTo>
                  <a:cubicBezTo>
                    <a:pt x="624" y="1566"/>
                    <a:pt x="666" y="1533"/>
                    <a:pt x="671" y="1487"/>
                  </a:cubicBezTo>
                  <a:cubicBezTo>
                    <a:pt x="671" y="1487"/>
                    <a:pt x="671" y="1487"/>
                    <a:pt x="671" y="1487"/>
                  </a:cubicBezTo>
                  <a:lnTo>
                    <a:pt x="671" y="1487"/>
                  </a:lnTo>
                  <a:lnTo>
                    <a:pt x="671" y="463"/>
                  </a:lnTo>
                  <a:cubicBezTo>
                    <a:pt x="672" y="452"/>
                    <a:pt x="682" y="445"/>
                    <a:pt x="692" y="446"/>
                  </a:cubicBezTo>
                  <a:cubicBezTo>
                    <a:pt x="703" y="445"/>
                    <a:pt x="712" y="452"/>
                    <a:pt x="713" y="463"/>
                  </a:cubicBezTo>
                  <a:cubicBezTo>
                    <a:pt x="713" y="463"/>
                    <a:pt x="713" y="463"/>
                    <a:pt x="713" y="463"/>
                  </a:cubicBezTo>
                  <a:lnTo>
                    <a:pt x="713" y="879"/>
                  </a:lnTo>
                  <a:cubicBezTo>
                    <a:pt x="717" y="910"/>
                    <a:pt x="745" y="932"/>
                    <a:pt x="776" y="929"/>
                  </a:cubicBezTo>
                  <a:cubicBezTo>
                    <a:pt x="807" y="932"/>
                    <a:pt x="835" y="910"/>
                    <a:pt x="839" y="879"/>
                  </a:cubicBezTo>
                  <a:cubicBezTo>
                    <a:pt x="839" y="879"/>
                    <a:pt x="839" y="879"/>
                    <a:pt x="839" y="879"/>
                  </a:cubicBezTo>
                  <a:lnTo>
                    <a:pt x="839" y="879"/>
                  </a:lnTo>
                  <a:lnTo>
                    <a:pt x="839" y="385"/>
                  </a:lnTo>
                  <a:cubicBezTo>
                    <a:pt x="835" y="353"/>
                    <a:pt x="807" y="331"/>
                    <a:pt x="776" y="334"/>
                  </a:cubicBezTo>
                  <a:lnTo>
                    <a:pt x="776" y="334"/>
                  </a:lnTo>
                  <a:lnTo>
                    <a:pt x="63" y="334"/>
                  </a:lnTo>
                  <a:cubicBezTo>
                    <a:pt x="32" y="331"/>
                    <a:pt x="4" y="353"/>
                    <a:pt x="0" y="385"/>
                  </a:cubicBezTo>
                  <a:cubicBezTo>
                    <a:pt x="0" y="385"/>
                    <a:pt x="0" y="385"/>
                    <a:pt x="0" y="385"/>
                  </a:cubicBezTo>
                  <a:lnTo>
                    <a:pt x="0" y="385"/>
                  </a:lnTo>
                  <a:lnTo>
                    <a:pt x="0" y="879"/>
                  </a:lnTo>
                  <a:cubicBezTo>
                    <a:pt x="4" y="910"/>
                    <a:pt x="32" y="932"/>
                    <a:pt x="63" y="929"/>
                  </a:cubicBezTo>
                  <a:cubicBezTo>
                    <a:pt x="94" y="932"/>
                    <a:pt x="122" y="910"/>
                    <a:pt x="126" y="879"/>
                  </a:cubicBezTo>
                  <a:cubicBezTo>
                    <a:pt x="126" y="879"/>
                    <a:pt x="126" y="879"/>
                    <a:pt x="126" y="879"/>
                  </a:cubicBezTo>
                  <a:lnTo>
                    <a:pt x="126" y="879"/>
                  </a:lnTo>
                  <a:lnTo>
                    <a:pt x="126" y="463"/>
                  </a:lnTo>
                  <a:cubicBezTo>
                    <a:pt x="127" y="452"/>
                    <a:pt x="137" y="445"/>
                    <a:pt x="147" y="446"/>
                  </a:cubicBezTo>
                  <a:cubicBezTo>
                    <a:pt x="157" y="445"/>
                    <a:pt x="167" y="452"/>
                    <a:pt x="168" y="463"/>
                  </a:cubicBezTo>
                  <a:cubicBezTo>
                    <a:pt x="168" y="463"/>
                    <a:pt x="168" y="463"/>
                    <a:pt x="168" y="463"/>
                  </a:cubicBezTo>
                  <a:lnTo>
                    <a:pt x="168" y="463"/>
                  </a:lnTo>
                  <a:lnTo>
                    <a:pt x="168" y="1486"/>
                  </a:lnTo>
                  <a:cubicBezTo>
                    <a:pt x="173" y="1532"/>
                    <a:pt x="215" y="1566"/>
                    <a:pt x="261" y="1560"/>
                  </a:cubicBezTo>
                  <a:lnTo>
                    <a:pt x="261" y="1560"/>
                  </a:lnTo>
                  <a:lnTo>
                    <a:pt x="284" y="1560"/>
                  </a:lnTo>
                  <a:cubicBezTo>
                    <a:pt x="331" y="1566"/>
                    <a:pt x="372" y="1532"/>
                    <a:pt x="378" y="1486"/>
                  </a:cubicBezTo>
                  <a:cubicBezTo>
                    <a:pt x="378" y="1486"/>
                    <a:pt x="378" y="1486"/>
                    <a:pt x="378" y="1486"/>
                  </a:cubicBezTo>
                  <a:lnTo>
                    <a:pt x="378" y="946"/>
                  </a:lnTo>
                  <a:cubicBezTo>
                    <a:pt x="380" y="925"/>
                    <a:pt x="399" y="910"/>
                    <a:pt x="420" y="913"/>
                  </a:cubicBezTo>
                  <a:cubicBezTo>
                    <a:pt x="440" y="910"/>
                    <a:pt x="459" y="925"/>
                    <a:pt x="461" y="946"/>
                  </a:cubicBezTo>
                  <a:cubicBezTo>
                    <a:pt x="461" y="946"/>
                    <a:pt x="461" y="946"/>
                    <a:pt x="461" y="946"/>
                  </a:cubicBezTo>
                  <a:lnTo>
                    <a:pt x="461" y="1487"/>
                  </a:lnTo>
                  <a:close/>
                  <a:moveTo>
                    <a:pt x="233" y="149"/>
                  </a:moveTo>
                  <a:cubicBezTo>
                    <a:pt x="233" y="67"/>
                    <a:pt x="317" y="0"/>
                    <a:pt x="420" y="0"/>
                  </a:cubicBezTo>
                  <a:cubicBezTo>
                    <a:pt x="522" y="0"/>
                    <a:pt x="606" y="67"/>
                    <a:pt x="606" y="149"/>
                  </a:cubicBezTo>
                  <a:cubicBezTo>
                    <a:pt x="606" y="149"/>
                    <a:pt x="606" y="149"/>
                    <a:pt x="606" y="149"/>
                  </a:cubicBezTo>
                  <a:cubicBezTo>
                    <a:pt x="606" y="231"/>
                    <a:pt x="522" y="297"/>
                    <a:pt x="420" y="297"/>
                  </a:cubicBezTo>
                  <a:cubicBezTo>
                    <a:pt x="317" y="297"/>
                    <a:pt x="233" y="231"/>
                    <a:pt x="233" y="149"/>
                  </a:cubicBezTo>
                  <a:close/>
                </a:path>
              </a:pathLst>
            </a:custGeom>
            <a:solidFill>
              <a:srgbClr val="8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52400" y="2667000"/>
              <a:ext cx="1524000" cy="11430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33400" y="26670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33400" y="3810000"/>
              <a:ext cx="762000" cy="0"/>
            </a:xfrm>
            <a:prstGeom prst="line">
              <a:avLst/>
            </a:prstGeom>
            <a:ln w="3810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9600" y="2819400"/>
              <a:ext cx="609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 smtClean="0">
                  <a:solidFill>
                    <a:srgbClr val="C00000"/>
                  </a:solidFill>
                </a:rPr>
                <a:t>?</a:t>
              </a:r>
              <a:endParaRPr lang="ru-RU" sz="4800" b="1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2" name="Схема 1"/>
          <p:cNvGraphicFramePr/>
          <p:nvPr/>
        </p:nvGraphicFramePr>
        <p:xfrm>
          <a:off x="1295400" y="1676400"/>
          <a:ext cx="7772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5"/>
          <p:cNvSpPr txBox="1">
            <a:spLocks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b="1" dirty="0" smtClean="0">
                <a:solidFill>
                  <a:srgbClr val="006600"/>
                </a:solidFill>
                <a:latin typeface="Arial" pitchFamily="34" charset="0"/>
                <a:ea typeface="+mj-ea"/>
                <a:cs typeface="Arial" pitchFamily="34" charset="0"/>
              </a:rPr>
              <a:t>Взаимодействие между ПМСП и КДП </a:t>
            </a:r>
            <a:r>
              <a:rPr lang="ru-RU" sz="3000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СЕГОДНЯ</a:t>
            </a:r>
            <a:endParaRPr lang="ru-RU" sz="3000" b="1" dirty="0">
              <a:solidFill>
                <a:srgbClr val="C0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u="sng" dirty="0" smtClean="0">
                <a:solidFill>
                  <a:srgbClr val="C00000"/>
                </a:solidFill>
              </a:rPr>
              <a:t>Нет комплексного подхода </a:t>
            </a:r>
            <a:endParaRPr lang="ru-RU" sz="5400" b="1" u="sng" dirty="0">
              <a:solidFill>
                <a:srgbClr val="C00000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76200"/>
            <a:ext cx="8229600" cy="533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Поток пациентов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7400" y="1316037"/>
            <a:ext cx="2743200" cy="381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Поликлиника</a:t>
            </a:r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4800" y="381000"/>
            <a:ext cx="1981200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Скорая медицинская помощь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57400" y="1697037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Врач общей практики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(1,0 - на 2000 населения)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7400" y="2230437"/>
            <a:ext cx="2743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Врач участковый педиатр (1,0 – на 900 детей)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7400" y="2916237"/>
            <a:ext cx="27432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Врач участковый терапевт (1,0 - на 2200 населения)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57400" y="3678237"/>
            <a:ext cx="2743200" cy="381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Врач профильный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7400" y="4059237"/>
            <a:ext cx="2743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Клинико-диагностическое отделение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57400" y="4821237"/>
            <a:ext cx="27432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Дневной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стационар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8" name="Picture 17" descr="C:\Users\Alex\AppData\Local\Microsoft\Windows\Temporary Internet Files\Content.IE5\ZDF7OB4V\MC9003590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897437"/>
            <a:ext cx="950913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C:\Users\Alex\AppData\Local\Microsoft\Windows\Temporary Internet Files\Content.IE5\1CFUKPU6\MC90033172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066800"/>
            <a:ext cx="22225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6705600" y="533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Круглосуточный стационар</a:t>
            </a:r>
            <a:endParaRPr lang="ru-RU" b="1" dirty="0"/>
          </a:p>
        </p:txBody>
      </p:sp>
      <p:sp>
        <p:nvSpPr>
          <p:cNvPr id="21" name="Freeform 25"/>
          <p:cNvSpPr>
            <a:spLocks noEditPoints="1"/>
          </p:cNvSpPr>
          <p:nvPr/>
        </p:nvSpPr>
        <p:spPr bwMode="auto">
          <a:xfrm>
            <a:off x="381000" y="2590800"/>
            <a:ext cx="463550" cy="849313"/>
          </a:xfrm>
          <a:custGeom>
            <a:avLst/>
            <a:gdLst/>
            <a:ahLst/>
            <a:cxnLst>
              <a:cxn ang="0">
                <a:pos x="461" y="1487"/>
              </a:cxn>
              <a:cxn ang="0">
                <a:pos x="555" y="1561"/>
              </a:cxn>
              <a:cxn ang="0">
                <a:pos x="555" y="1561"/>
              </a:cxn>
              <a:cxn ang="0">
                <a:pos x="578" y="1561"/>
              </a:cxn>
              <a:cxn ang="0">
                <a:pos x="671" y="1487"/>
              </a:cxn>
              <a:cxn ang="0">
                <a:pos x="671" y="1487"/>
              </a:cxn>
              <a:cxn ang="0">
                <a:pos x="671" y="1487"/>
              </a:cxn>
              <a:cxn ang="0">
                <a:pos x="671" y="463"/>
              </a:cxn>
              <a:cxn ang="0">
                <a:pos x="692" y="446"/>
              </a:cxn>
              <a:cxn ang="0">
                <a:pos x="713" y="463"/>
              </a:cxn>
              <a:cxn ang="0">
                <a:pos x="713" y="463"/>
              </a:cxn>
              <a:cxn ang="0">
                <a:pos x="713" y="879"/>
              </a:cxn>
              <a:cxn ang="0">
                <a:pos x="776" y="929"/>
              </a:cxn>
              <a:cxn ang="0">
                <a:pos x="839" y="879"/>
              </a:cxn>
              <a:cxn ang="0">
                <a:pos x="839" y="879"/>
              </a:cxn>
              <a:cxn ang="0">
                <a:pos x="839" y="879"/>
              </a:cxn>
              <a:cxn ang="0">
                <a:pos x="839" y="385"/>
              </a:cxn>
              <a:cxn ang="0">
                <a:pos x="776" y="334"/>
              </a:cxn>
              <a:cxn ang="0">
                <a:pos x="776" y="334"/>
              </a:cxn>
              <a:cxn ang="0">
                <a:pos x="63" y="334"/>
              </a:cxn>
              <a:cxn ang="0">
                <a:pos x="0" y="385"/>
              </a:cxn>
              <a:cxn ang="0">
                <a:pos x="0" y="385"/>
              </a:cxn>
              <a:cxn ang="0">
                <a:pos x="0" y="385"/>
              </a:cxn>
              <a:cxn ang="0">
                <a:pos x="0" y="879"/>
              </a:cxn>
              <a:cxn ang="0">
                <a:pos x="63" y="929"/>
              </a:cxn>
              <a:cxn ang="0">
                <a:pos x="126" y="879"/>
              </a:cxn>
              <a:cxn ang="0">
                <a:pos x="126" y="879"/>
              </a:cxn>
              <a:cxn ang="0">
                <a:pos x="126" y="879"/>
              </a:cxn>
              <a:cxn ang="0">
                <a:pos x="126" y="463"/>
              </a:cxn>
              <a:cxn ang="0">
                <a:pos x="147" y="446"/>
              </a:cxn>
              <a:cxn ang="0">
                <a:pos x="168" y="463"/>
              </a:cxn>
              <a:cxn ang="0">
                <a:pos x="168" y="463"/>
              </a:cxn>
              <a:cxn ang="0">
                <a:pos x="168" y="463"/>
              </a:cxn>
              <a:cxn ang="0">
                <a:pos x="168" y="1486"/>
              </a:cxn>
              <a:cxn ang="0">
                <a:pos x="261" y="1560"/>
              </a:cxn>
              <a:cxn ang="0">
                <a:pos x="261" y="1560"/>
              </a:cxn>
              <a:cxn ang="0">
                <a:pos x="284" y="1560"/>
              </a:cxn>
              <a:cxn ang="0">
                <a:pos x="378" y="1486"/>
              </a:cxn>
              <a:cxn ang="0">
                <a:pos x="378" y="1486"/>
              </a:cxn>
              <a:cxn ang="0">
                <a:pos x="378" y="946"/>
              </a:cxn>
              <a:cxn ang="0">
                <a:pos x="420" y="913"/>
              </a:cxn>
              <a:cxn ang="0">
                <a:pos x="461" y="946"/>
              </a:cxn>
              <a:cxn ang="0">
                <a:pos x="461" y="946"/>
              </a:cxn>
              <a:cxn ang="0">
                <a:pos x="461" y="1487"/>
              </a:cxn>
              <a:cxn ang="0">
                <a:pos x="233" y="149"/>
              </a:cxn>
              <a:cxn ang="0">
                <a:pos x="420" y="0"/>
              </a:cxn>
              <a:cxn ang="0">
                <a:pos x="606" y="149"/>
              </a:cxn>
              <a:cxn ang="0">
                <a:pos x="606" y="149"/>
              </a:cxn>
              <a:cxn ang="0">
                <a:pos x="420" y="297"/>
              </a:cxn>
              <a:cxn ang="0">
                <a:pos x="233" y="149"/>
              </a:cxn>
            </a:cxnLst>
            <a:rect l="0" t="0" r="r" b="b"/>
            <a:pathLst>
              <a:path w="839" h="1566">
                <a:moveTo>
                  <a:pt x="461" y="1487"/>
                </a:moveTo>
                <a:cubicBezTo>
                  <a:pt x="467" y="1533"/>
                  <a:pt x="508" y="1566"/>
                  <a:pt x="555" y="1561"/>
                </a:cubicBezTo>
                <a:lnTo>
                  <a:pt x="555" y="1561"/>
                </a:lnTo>
                <a:lnTo>
                  <a:pt x="578" y="1561"/>
                </a:lnTo>
                <a:cubicBezTo>
                  <a:pt x="624" y="1566"/>
                  <a:pt x="666" y="1533"/>
                  <a:pt x="671" y="1487"/>
                </a:cubicBezTo>
                <a:cubicBezTo>
                  <a:pt x="671" y="1487"/>
                  <a:pt x="671" y="1487"/>
                  <a:pt x="671" y="1487"/>
                </a:cubicBezTo>
                <a:lnTo>
                  <a:pt x="671" y="1487"/>
                </a:lnTo>
                <a:lnTo>
                  <a:pt x="671" y="463"/>
                </a:lnTo>
                <a:cubicBezTo>
                  <a:pt x="672" y="452"/>
                  <a:pt x="682" y="445"/>
                  <a:pt x="692" y="446"/>
                </a:cubicBezTo>
                <a:cubicBezTo>
                  <a:pt x="703" y="445"/>
                  <a:pt x="712" y="452"/>
                  <a:pt x="713" y="463"/>
                </a:cubicBezTo>
                <a:cubicBezTo>
                  <a:pt x="713" y="463"/>
                  <a:pt x="713" y="463"/>
                  <a:pt x="713" y="463"/>
                </a:cubicBezTo>
                <a:lnTo>
                  <a:pt x="713" y="879"/>
                </a:lnTo>
                <a:cubicBezTo>
                  <a:pt x="717" y="910"/>
                  <a:pt x="745" y="932"/>
                  <a:pt x="776" y="929"/>
                </a:cubicBezTo>
                <a:cubicBezTo>
                  <a:pt x="807" y="932"/>
                  <a:pt x="835" y="910"/>
                  <a:pt x="839" y="879"/>
                </a:cubicBezTo>
                <a:cubicBezTo>
                  <a:pt x="839" y="879"/>
                  <a:pt x="839" y="879"/>
                  <a:pt x="839" y="879"/>
                </a:cubicBezTo>
                <a:lnTo>
                  <a:pt x="839" y="879"/>
                </a:lnTo>
                <a:lnTo>
                  <a:pt x="839" y="385"/>
                </a:lnTo>
                <a:cubicBezTo>
                  <a:pt x="835" y="353"/>
                  <a:pt x="807" y="331"/>
                  <a:pt x="776" y="334"/>
                </a:cubicBezTo>
                <a:lnTo>
                  <a:pt x="776" y="334"/>
                </a:lnTo>
                <a:lnTo>
                  <a:pt x="63" y="334"/>
                </a:lnTo>
                <a:cubicBezTo>
                  <a:pt x="32" y="331"/>
                  <a:pt x="4" y="353"/>
                  <a:pt x="0" y="385"/>
                </a:cubicBezTo>
                <a:cubicBezTo>
                  <a:pt x="0" y="385"/>
                  <a:pt x="0" y="385"/>
                  <a:pt x="0" y="385"/>
                </a:cubicBezTo>
                <a:lnTo>
                  <a:pt x="0" y="385"/>
                </a:lnTo>
                <a:lnTo>
                  <a:pt x="0" y="879"/>
                </a:lnTo>
                <a:cubicBezTo>
                  <a:pt x="4" y="910"/>
                  <a:pt x="32" y="932"/>
                  <a:pt x="63" y="929"/>
                </a:cubicBezTo>
                <a:cubicBezTo>
                  <a:pt x="94" y="932"/>
                  <a:pt x="122" y="910"/>
                  <a:pt x="126" y="879"/>
                </a:cubicBezTo>
                <a:cubicBezTo>
                  <a:pt x="126" y="879"/>
                  <a:pt x="126" y="879"/>
                  <a:pt x="126" y="879"/>
                </a:cubicBezTo>
                <a:lnTo>
                  <a:pt x="126" y="879"/>
                </a:lnTo>
                <a:lnTo>
                  <a:pt x="126" y="463"/>
                </a:lnTo>
                <a:cubicBezTo>
                  <a:pt x="127" y="452"/>
                  <a:pt x="137" y="445"/>
                  <a:pt x="147" y="446"/>
                </a:cubicBezTo>
                <a:cubicBezTo>
                  <a:pt x="157" y="445"/>
                  <a:pt x="167" y="452"/>
                  <a:pt x="168" y="463"/>
                </a:cubicBezTo>
                <a:cubicBezTo>
                  <a:pt x="168" y="463"/>
                  <a:pt x="168" y="463"/>
                  <a:pt x="168" y="463"/>
                </a:cubicBezTo>
                <a:lnTo>
                  <a:pt x="168" y="463"/>
                </a:lnTo>
                <a:lnTo>
                  <a:pt x="168" y="1486"/>
                </a:lnTo>
                <a:cubicBezTo>
                  <a:pt x="173" y="1532"/>
                  <a:pt x="215" y="1566"/>
                  <a:pt x="261" y="1560"/>
                </a:cubicBezTo>
                <a:lnTo>
                  <a:pt x="261" y="1560"/>
                </a:lnTo>
                <a:lnTo>
                  <a:pt x="284" y="1560"/>
                </a:lnTo>
                <a:cubicBezTo>
                  <a:pt x="331" y="1566"/>
                  <a:pt x="372" y="1532"/>
                  <a:pt x="378" y="1486"/>
                </a:cubicBezTo>
                <a:cubicBezTo>
                  <a:pt x="378" y="1486"/>
                  <a:pt x="378" y="1486"/>
                  <a:pt x="378" y="1486"/>
                </a:cubicBezTo>
                <a:lnTo>
                  <a:pt x="378" y="946"/>
                </a:lnTo>
                <a:cubicBezTo>
                  <a:pt x="380" y="925"/>
                  <a:pt x="399" y="910"/>
                  <a:pt x="420" y="913"/>
                </a:cubicBezTo>
                <a:cubicBezTo>
                  <a:pt x="440" y="910"/>
                  <a:pt x="459" y="925"/>
                  <a:pt x="461" y="946"/>
                </a:cubicBezTo>
                <a:cubicBezTo>
                  <a:pt x="461" y="946"/>
                  <a:pt x="461" y="946"/>
                  <a:pt x="461" y="946"/>
                </a:cubicBezTo>
                <a:lnTo>
                  <a:pt x="461" y="1487"/>
                </a:lnTo>
                <a:close/>
                <a:moveTo>
                  <a:pt x="233" y="149"/>
                </a:moveTo>
                <a:cubicBezTo>
                  <a:pt x="233" y="67"/>
                  <a:pt x="317" y="0"/>
                  <a:pt x="420" y="0"/>
                </a:cubicBezTo>
                <a:cubicBezTo>
                  <a:pt x="522" y="0"/>
                  <a:pt x="606" y="67"/>
                  <a:pt x="606" y="149"/>
                </a:cubicBezTo>
                <a:cubicBezTo>
                  <a:pt x="606" y="149"/>
                  <a:pt x="606" y="149"/>
                  <a:pt x="606" y="149"/>
                </a:cubicBezTo>
                <a:cubicBezTo>
                  <a:pt x="606" y="231"/>
                  <a:pt x="522" y="297"/>
                  <a:pt x="420" y="297"/>
                </a:cubicBezTo>
                <a:cubicBezTo>
                  <a:pt x="317" y="297"/>
                  <a:pt x="233" y="231"/>
                  <a:pt x="233" y="149"/>
                </a:cubicBezTo>
                <a:close/>
              </a:path>
            </a:pathLst>
          </a:custGeom>
          <a:solidFill>
            <a:srgbClr val="8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23" name="Прямая со стрелкой 22"/>
          <p:cNvCxnSpPr>
            <a:endCxn id="8" idx="1"/>
          </p:cNvCxnSpPr>
          <p:nvPr/>
        </p:nvCxnSpPr>
        <p:spPr>
          <a:xfrm flipV="1">
            <a:off x="914400" y="1963737"/>
            <a:ext cx="1143000" cy="1084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9" idx="1"/>
          </p:cNvCxnSpPr>
          <p:nvPr/>
        </p:nvCxnSpPr>
        <p:spPr>
          <a:xfrm flipV="1">
            <a:off x="914400" y="2573337"/>
            <a:ext cx="1143000" cy="474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914400" y="3048000"/>
            <a:ext cx="1066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2" idx="1"/>
          </p:cNvCxnSpPr>
          <p:nvPr/>
        </p:nvCxnSpPr>
        <p:spPr>
          <a:xfrm>
            <a:off x="914400" y="3048000"/>
            <a:ext cx="1143000" cy="820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4" idx="2"/>
          </p:cNvCxnSpPr>
          <p:nvPr/>
        </p:nvCxnSpPr>
        <p:spPr>
          <a:xfrm flipV="1">
            <a:off x="609600" y="1101080"/>
            <a:ext cx="685800" cy="14135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56" idx="3"/>
            <a:endCxn id="12" idx="3"/>
          </p:cNvCxnSpPr>
          <p:nvPr/>
        </p:nvCxnSpPr>
        <p:spPr>
          <a:xfrm>
            <a:off x="4800600" y="2667000"/>
            <a:ext cx="12700" cy="1201737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2057400" y="1676400"/>
            <a:ext cx="2743200" cy="1981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Соединительная линия уступом 74"/>
          <p:cNvCxnSpPr>
            <a:stCxn id="56" idx="3"/>
            <a:endCxn id="16" idx="3"/>
          </p:cNvCxnSpPr>
          <p:nvPr/>
        </p:nvCxnSpPr>
        <p:spPr>
          <a:xfrm>
            <a:off x="4800600" y="2667000"/>
            <a:ext cx="12700" cy="1773237"/>
          </a:xfrm>
          <a:prstGeom prst="bentConnector3">
            <a:avLst>
              <a:gd name="adj1" fmla="val 25411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Соединительная линия уступом 76"/>
          <p:cNvCxnSpPr>
            <a:stCxn id="56" idx="3"/>
            <a:endCxn id="17" idx="3"/>
          </p:cNvCxnSpPr>
          <p:nvPr/>
        </p:nvCxnSpPr>
        <p:spPr>
          <a:xfrm>
            <a:off x="4800600" y="2667000"/>
            <a:ext cx="12700" cy="2687637"/>
          </a:xfrm>
          <a:prstGeom prst="bentConnector3">
            <a:avLst>
              <a:gd name="adj1" fmla="val 39176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4800600" y="21336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105400" y="182880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планово</a:t>
            </a:r>
            <a:endParaRPr lang="ru-RU" dirty="0"/>
          </a:p>
        </p:txBody>
      </p:sp>
      <p:cxnSp>
        <p:nvCxnSpPr>
          <p:cNvPr id="85" name="Прямая со стрелкой 84"/>
          <p:cNvCxnSpPr>
            <a:stCxn id="4" idx="3"/>
          </p:cNvCxnSpPr>
          <p:nvPr/>
        </p:nvCxnSpPr>
        <p:spPr>
          <a:xfrm>
            <a:off x="2286000" y="741040"/>
            <a:ext cx="4495800" cy="209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10000" y="457200"/>
            <a:ext cx="118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экстренно</a:t>
            </a:r>
            <a:endParaRPr lang="ru-RU" dirty="0"/>
          </a:p>
        </p:txBody>
      </p:sp>
      <p:cxnSp>
        <p:nvCxnSpPr>
          <p:cNvPr id="88" name="Соединительная линия уступом 87"/>
          <p:cNvCxnSpPr/>
          <p:nvPr/>
        </p:nvCxnSpPr>
        <p:spPr>
          <a:xfrm flipV="1">
            <a:off x="838200" y="1219200"/>
            <a:ext cx="5943600" cy="1371600"/>
          </a:xfrm>
          <a:prstGeom prst="bentConnector3">
            <a:avLst>
              <a:gd name="adj1" fmla="val 10181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810000" y="838200"/>
            <a:ext cx="1756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самостоятельно</a:t>
            </a:r>
            <a:endParaRPr lang="ru-RU" dirty="0"/>
          </a:p>
        </p:txBody>
      </p:sp>
      <p:cxnSp>
        <p:nvCxnSpPr>
          <p:cNvPr id="93" name="Соединительная линия уступом 92"/>
          <p:cNvCxnSpPr>
            <a:stCxn id="12" idx="1"/>
            <a:endCxn id="16" idx="1"/>
          </p:cNvCxnSpPr>
          <p:nvPr/>
        </p:nvCxnSpPr>
        <p:spPr>
          <a:xfrm rot="10800000" flipV="1">
            <a:off x="2057400" y="3868737"/>
            <a:ext cx="12700" cy="571500"/>
          </a:xfrm>
          <a:prstGeom prst="bentConnector3">
            <a:avLst>
              <a:gd name="adj1" fmla="val 180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Соединительная линия уступом 94"/>
          <p:cNvCxnSpPr>
            <a:stCxn id="12" idx="1"/>
            <a:endCxn id="18" idx="1"/>
          </p:cNvCxnSpPr>
          <p:nvPr/>
        </p:nvCxnSpPr>
        <p:spPr>
          <a:xfrm rot="10800000" flipV="1">
            <a:off x="2057400" y="3868737"/>
            <a:ext cx="12700" cy="1551782"/>
          </a:xfrm>
          <a:prstGeom prst="bentConnector3">
            <a:avLst>
              <a:gd name="adj1" fmla="val 3282355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>
            <a:stCxn id="12" idx="1"/>
            <a:endCxn id="19" idx="2"/>
          </p:cNvCxnSpPr>
          <p:nvPr/>
        </p:nvCxnSpPr>
        <p:spPr>
          <a:xfrm rot="10800000" flipH="1">
            <a:off x="2057400" y="2692401"/>
            <a:ext cx="5454650" cy="1176337"/>
          </a:xfrm>
          <a:prstGeom prst="bentConnector4">
            <a:avLst>
              <a:gd name="adj1" fmla="val -14298"/>
              <a:gd name="adj2" fmla="val -205966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486400" y="586740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планово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Заголовок 1"/>
          <p:cNvSpPr txBox="1">
            <a:spLocks/>
          </p:cNvSpPr>
          <p:nvPr/>
        </p:nvSpPr>
        <p:spPr bwMode="auto">
          <a:xfrm>
            <a:off x="3276599" y="152400"/>
            <a:ext cx="5486401" cy="7858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2CB22C"/>
                </a:solidFill>
                <a:latin typeface="Arial" pitchFamily="34" charset="0"/>
                <a:cs typeface="Arial" pitchFamily="34" charset="0"/>
              </a:rPr>
              <a:t>Цели</a:t>
            </a:r>
            <a:r>
              <a:rPr lang="en-GB" sz="2400" b="1" dirty="0">
                <a:solidFill>
                  <a:srgbClr val="2CB22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внедрения комплексного </a:t>
            </a:r>
            <a:r>
              <a:rPr lang="ru-RU" sz="2400" b="1" dirty="0" err="1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подушевого</a:t>
            </a:r>
            <a:r>
              <a:rPr lang="ru-RU" sz="2400" b="1" dirty="0" smtClean="0">
                <a:solidFill>
                  <a:srgbClr val="009A46"/>
                </a:solidFill>
                <a:latin typeface="Arial" pitchFamily="34" charset="0"/>
                <a:cs typeface="Arial" pitchFamily="34" charset="0"/>
              </a:rPr>
              <a:t> тарифа</a:t>
            </a:r>
            <a:endParaRPr lang="ru-RU" sz="2400" b="1" dirty="0">
              <a:solidFill>
                <a:srgbClr val="009A4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50"/>
          <p:cNvSpPr>
            <a:spLocks/>
          </p:cNvSpPr>
          <p:nvPr/>
        </p:nvSpPr>
        <p:spPr bwMode="gray">
          <a:xfrm rot="19553940">
            <a:off x="-170479" y="-84079"/>
            <a:ext cx="3677569" cy="2146469"/>
          </a:xfrm>
          <a:custGeom>
            <a:avLst/>
            <a:gdLst>
              <a:gd name="T0" fmla="*/ 2147483647 w 365"/>
              <a:gd name="T1" fmla="*/ 1004079605 h 437"/>
              <a:gd name="T2" fmla="*/ 2147483647 w 365"/>
              <a:gd name="T3" fmla="*/ 502042191 h 437"/>
              <a:gd name="T4" fmla="*/ 2147483647 w 365"/>
              <a:gd name="T5" fmla="*/ 0 h 437"/>
              <a:gd name="T6" fmla="*/ 2147483647 w 365"/>
              <a:gd name="T7" fmla="*/ 981259729 h 437"/>
              <a:gd name="T8" fmla="*/ 0 w 365"/>
              <a:gd name="T9" fmla="*/ 2147483647 h 437"/>
              <a:gd name="T10" fmla="*/ 404547466 w 365"/>
              <a:gd name="T11" fmla="*/ 2147483647 h 437"/>
              <a:gd name="T12" fmla="*/ 898989068 w 365"/>
              <a:gd name="T13" fmla="*/ 2147483647 h 437"/>
              <a:gd name="T14" fmla="*/ 2147483647 w 365"/>
              <a:gd name="T15" fmla="*/ 2147483647 h 437"/>
              <a:gd name="T16" fmla="*/ 2147483647 w 365"/>
              <a:gd name="T17" fmla="*/ 2147483647 h 437"/>
              <a:gd name="T18" fmla="*/ 2147483647 w 365"/>
              <a:gd name="T19" fmla="*/ 2147483647 h 437"/>
              <a:gd name="T20" fmla="*/ 2147483647 w 365"/>
              <a:gd name="T21" fmla="*/ 2147483647 h 437"/>
              <a:gd name="T22" fmla="*/ 2147483647 w 365"/>
              <a:gd name="T23" fmla="*/ 2147483647 h 437"/>
              <a:gd name="T24" fmla="*/ 2147483647 w 365"/>
              <a:gd name="T25" fmla="*/ 2147483647 h 437"/>
              <a:gd name="T26" fmla="*/ 2147483647 w 365"/>
              <a:gd name="T27" fmla="*/ 2147483647 h 437"/>
              <a:gd name="T28" fmla="*/ 2147483647 w 365"/>
              <a:gd name="T29" fmla="*/ 1004079605 h 43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65"/>
              <a:gd name="T46" fmla="*/ 0 h 437"/>
              <a:gd name="T47" fmla="*/ 365 w 365"/>
              <a:gd name="T48" fmla="*/ 437 h 43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65" h="437">
                <a:moveTo>
                  <a:pt x="322" y="44"/>
                </a:moveTo>
                <a:cubicBezTo>
                  <a:pt x="304" y="22"/>
                  <a:pt x="304" y="22"/>
                  <a:pt x="304" y="22"/>
                </a:cubicBezTo>
                <a:cubicBezTo>
                  <a:pt x="286" y="0"/>
                  <a:pt x="286" y="0"/>
                  <a:pt x="286" y="0"/>
                </a:cubicBezTo>
                <a:cubicBezTo>
                  <a:pt x="286" y="43"/>
                  <a:pt x="286" y="43"/>
                  <a:pt x="286" y="43"/>
                </a:cubicBezTo>
                <a:cubicBezTo>
                  <a:pt x="127" y="46"/>
                  <a:pt x="0" y="176"/>
                  <a:pt x="0" y="335"/>
                </a:cubicBezTo>
                <a:cubicBezTo>
                  <a:pt x="0" y="371"/>
                  <a:pt x="6" y="405"/>
                  <a:pt x="18" y="437"/>
                </a:cubicBezTo>
                <a:cubicBezTo>
                  <a:pt x="40" y="377"/>
                  <a:pt x="40" y="377"/>
                  <a:pt x="40" y="377"/>
                </a:cubicBezTo>
                <a:cubicBezTo>
                  <a:pt x="115" y="389"/>
                  <a:pt x="115" y="389"/>
                  <a:pt x="115" y="389"/>
                </a:cubicBezTo>
                <a:cubicBezTo>
                  <a:pt x="100" y="342"/>
                  <a:pt x="105" y="289"/>
                  <a:pt x="132" y="242"/>
                </a:cubicBezTo>
                <a:cubicBezTo>
                  <a:pt x="165" y="185"/>
                  <a:pt x="224" y="152"/>
                  <a:pt x="286" y="149"/>
                </a:cubicBezTo>
                <a:cubicBezTo>
                  <a:pt x="286" y="191"/>
                  <a:pt x="286" y="191"/>
                  <a:pt x="286" y="191"/>
                </a:cubicBezTo>
                <a:cubicBezTo>
                  <a:pt x="304" y="169"/>
                  <a:pt x="304" y="169"/>
                  <a:pt x="304" y="169"/>
                </a:cubicBezTo>
                <a:cubicBezTo>
                  <a:pt x="319" y="151"/>
                  <a:pt x="319" y="151"/>
                  <a:pt x="319" y="151"/>
                </a:cubicBezTo>
                <a:cubicBezTo>
                  <a:pt x="365" y="96"/>
                  <a:pt x="365" y="96"/>
                  <a:pt x="365" y="96"/>
                </a:cubicBezTo>
                <a:lnTo>
                  <a:pt x="322" y="44"/>
                </a:lnTo>
                <a:close/>
              </a:path>
            </a:pathLst>
          </a:custGeom>
          <a:solidFill>
            <a:srgbClr val="FF99CC"/>
          </a:solidFill>
          <a:ln w="0">
            <a:solidFill>
              <a:srgbClr val="FFFFFF"/>
            </a:solidFill>
            <a:round/>
            <a:headEnd/>
            <a:tailEnd/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isometricLeftDown"/>
            <a:lightRig rig="threePt" dir="t"/>
          </a:scene3d>
          <a:sp3d extrusionH="127000" prstMaterial="matte">
            <a:bevelT w="0" h="0" prst="softRound"/>
            <a:bevelB w="0" h="0" prst="softRound"/>
            <a:contourClr>
              <a:schemeClr val="bg1"/>
            </a:contourClr>
          </a:sp3d>
        </p:spPr>
        <p:txBody>
          <a:bodyPr/>
          <a:lstStyle/>
          <a:p>
            <a:pPr>
              <a:defRPr/>
            </a:pPr>
            <a:endParaRPr lang="de-DE" noProof="1"/>
          </a:p>
        </p:txBody>
      </p:sp>
      <p:sp>
        <p:nvSpPr>
          <p:cNvPr id="10244" name="Прямоугольник 9"/>
          <p:cNvSpPr>
            <a:spLocks noChangeArrowheads="1"/>
          </p:cNvSpPr>
          <p:nvPr/>
        </p:nvSpPr>
        <p:spPr bwMode="auto">
          <a:xfrm>
            <a:off x="403225" y="3543300"/>
            <a:ext cx="84328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ts val="100"/>
              </a:spcBef>
              <a:buFontTx/>
              <a:buAutoNum type="arabicPeriod"/>
            </a:pPr>
            <a:endParaRPr lang="en-GB" sz="1600"/>
          </a:p>
          <a:p>
            <a:pPr marL="177800" indent="-177800">
              <a:spcBef>
                <a:spcPts val="100"/>
              </a:spcBef>
              <a:buFontTx/>
              <a:buAutoNum type="arabicPeriod"/>
            </a:pPr>
            <a:endParaRPr lang="ru-RU" sz="1600"/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317500" y="3203575"/>
            <a:ext cx="8509000" cy="530225"/>
          </a:xfrm>
          <a:prstGeom prst="rect">
            <a:avLst/>
          </a:prstGeom>
          <a:ln w="28575">
            <a:solidFill>
              <a:srgbClr val="009A4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 dirty="0" smtClean="0">
                <a:solidFill>
                  <a:srgbClr val="161616"/>
                </a:solidFill>
              </a:rPr>
              <a:t>3</a:t>
            </a:r>
            <a:r>
              <a:rPr lang="en-GB" b="1" dirty="0" smtClean="0">
                <a:solidFill>
                  <a:srgbClr val="161616"/>
                </a:solidFill>
              </a:rPr>
              <a:t>.</a:t>
            </a:r>
            <a:r>
              <a:rPr lang="ru-RU" b="1" dirty="0" smtClean="0">
                <a:solidFill>
                  <a:srgbClr val="161616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Рационализация потребления 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ресурсов и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медицинской помощи (акцент на ПМСП)</a:t>
            </a:r>
            <a:r>
              <a:rPr lang="en-GB" b="1" dirty="0" smtClean="0">
                <a:solidFill>
                  <a:srgbClr val="262626"/>
                </a:solidFill>
              </a:rPr>
              <a:t> </a:t>
            </a:r>
            <a:endParaRPr lang="ru-RU" dirty="0">
              <a:solidFill>
                <a:srgbClr val="161616"/>
              </a:solidFill>
            </a:endParaRP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1574800" y="1219200"/>
            <a:ext cx="7239000" cy="957262"/>
          </a:xfrm>
          <a:prstGeom prst="rect">
            <a:avLst/>
          </a:prstGeom>
          <a:ln w="28575">
            <a:solidFill>
              <a:srgbClr val="009A4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ts val="100"/>
              </a:spcBef>
            </a:pPr>
            <a:r>
              <a:rPr lang="en-GB" b="1" dirty="0">
                <a:solidFill>
                  <a:srgbClr val="262626"/>
                </a:solidFill>
              </a:rPr>
              <a:t>1</a:t>
            </a:r>
            <a:r>
              <a:rPr lang="en-GB" b="1" dirty="0" smtClean="0">
                <a:solidFill>
                  <a:srgbClr val="262626"/>
                </a:solidFill>
              </a:rPr>
              <a:t>.</a:t>
            </a:r>
            <a:r>
              <a:rPr lang="ru-RU" b="1" dirty="0" smtClean="0">
                <a:solidFill>
                  <a:srgbClr val="262626"/>
                </a:solidFill>
              </a:rPr>
              <a:t> </a:t>
            </a:r>
            <a:r>
              <a:rPr lang="ru-RU" dirty="0" smtClean="0">
                <a:solidFill>
                  <a:srgbClr val="161616"/>
                </a:solidFill>
              </a:rPr>
              <a:t>Изменение поведения и отношения к собственному здоровью у граждан (акцент здоровое поведение, на </a:t>
            </a:r>
            <a:r>
              <a:rPr lang="ru-RU" dirty="0" smtClean="0">
                <a:solidFill>
                  <a:srgbClr val="000000"/>
                </a:solidFill>
              </a:rPr>
              <a:t>раннее выявление заболеваний и снижение обострения хронических заболеваний)</a:t>
            </a:r>
            <a:endParaRPr lang="ru-RU" dirty="0" smtClean="0"/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304800" y="4800600"/>
            <a:ext cx="8534400" cy="1460500"/>
          </a:xfrm>
          <a:prstGeom prst="rect">
            <a:avLst/>
          </a:prstGeom>
          <a:ln w="28575">
            <a:solidFill>
              <a:srgbClr val="009A4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 dirty="0" smtClean="0">
                <a:solidFill>
                  <a:srgbClr val="000000"/>
                </a:solidFill>
              </a:rPr>
              <a:t>5</a:t>
            </a:r>
            <a:r>
              <a:rPr lang="en-GB" b="1" dirty="0" smtClean="0">
                <a:solidFill>
                  <a:srgbClr val="000000"/>
                </a:solidFill>
              </a:rPr>
              <a:t>.</a:t>
            </a:r>
            <a:r>
              <a:rPr lang="ru-RU" b="1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161616"/>
                </a:solidFill>
              </a:rPr>
              <a:t>Воздействие на повышение эффективности использования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бюджетных ресурсов, в том числе за счет: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161616"/>
                </a:solidFill>
              </a:rPr>
              <a:t> развития профилактических мер, социальных и психологических услуг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161616"/>
                </a:solidFill>
              </a:rPr>
              <a:t> предупреждения будущих болезней среди молодого населения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161616"/>
                </a:solidFill>
              </a:rPr>
              <a:t> вовлечение населения в охрану собственного здоровья </a:t>
            </a:r>
            <a:r>
              <a:rPr lang="en-GB" b="1" dirty="0" smtClean="0">
                <a:solidFill>
                  <a:srgbClr val="000000"/>
                </a:solidFill>
              </a:rPr>
              <a:t>  </a:t>
            </a:r>
            <a:endParaRPr lang="ru-RU" b="1" dirty="0">
              <a:solidFill>
                <a:srgbClr val="161616"/>
              </a:solidFill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304800" y="3962400"/>
            <a:ext cx="8534400" cy="609600"/>
          </a:xfrm>
          <a:prstGeom prst="rect">
            <a:avLst/>
          </a:prstGeom>
          <a:ln w="28575">
            <a:solidFill>
              <a:srgbClr val="009A4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 dirty="0" smtClean="0">
                <a:solidFill>
                  <a:srgbClr val="161616"/>
                </a:solidFill>
              </a:rPr>
              <a:t>4. </a:t>
            </a:r>
            <a:r>
              <a:rPr lang="ru-RU" dirty="0">
                <a:solidFill>
                  <a:srgbClr val="161616"/>
                </a:solidFill>
              </a:rPr>
              <a:t>Воздействие на повышение качеств</a:t>
            </a:r>
            <a:r>
              <a:rPr lang="en-GB" dirty="0">
                <a:solidFill>
                  <a:srgbClr val="161616"/>
                </a:solidFill>
              </a:rPr>
              <a:t>a </a:t>
            </a:r>
            <a:r>
              <a:rPr lang="ru-RU" dirty="0">
                <a:solidFill>
                  <a:srgbClr val="161616"/>
                </a:solidFill>
              </a:rPr>
              <a:t>предоставления медицинских </a:t>
            </a:r>
            <a:r>
              <a:rPr lang="ru-RU" dirty="0" smtClean="0">
                <a:solidFill>
                  <a:srgbClr val="161616"/>
                </a:solidFill>
              </a:rPr>
              <a:t>услуг (акцент на программы ВОЗ и ведение заболеваний по доказательной медицине)</a:t>
            </a:r>
            <a:endParaRPr lang="ru-RU" b="1" dirty="0">
              <a:solidFill>
                <a:srgbClr val="161616"/>
              </a:solidFill>
            </a:endParaRP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304800" y="2362200"/>
            <a:ext cx="8534400" cy="558800"/>
          </a:xfrm>
          <a:prstGeom prst="rect">
            <a:avLst/>
          </a:prstGeom>
          <a:ln w="28575">
            <a:solidFill>
              <a:srgbClr val="009A4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b="1" dirty="0" smtClean="0">
                <a:solidFill>
                  <a:srgbClr val="161616"/>
                </a:solidFill>
              </a:rPr>
              <a:t>2. </a:t>
            </a:r>
            <a:r>
              <a:rPr lang="ru-RU" dirty="0" smtClean="0">
                <a:solidFill>
                  <a:srgbClr val="161616"/>
                </a:solidFill>
              </a:rPr>
              <a:t>Четкое разграничение функций, полномочий ПМСП и специализированной помощи  </a:t>
            </a:r>
            <a:endParaRPr lang="ru-RU" dirty="0">
              <a:solidFill>
                <a:srgbClr val="161616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УЧАСТНИКИ ПРОЕКТА – 15 МО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7524" y="908720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483448D-3A78-4528-A469-B745A65DA480}" type="slidenum">
              <a:rPr lang="en-US" sz="1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US" sz="16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999</Words>
  <Application>Microsoft Office PowerPoint</Application>
  <PresentationFormat>Экран (4:3)</PresentationFormat>
  <Paragraphs>151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Внедрение оплаты  амбулаторно-поликлинической помощи по комплексному подушевому тарифу</vt:lpstr>
      <vt:lpstr>Презентация PowerPoint</vt:lpstr>
      <vt:lpstr>Презентация PowerPoint</vt:lpstr>
      <vt:lpstr>Динамика финансирования, млн.тенге </vt:lpstr>
      <vt:lpstr>Презентация PowerPoint</vt:lpstr>
      <vt:lpstr>Презентация PowerPoint</vt:lpstr>
      <vt:lpstr>Презентация PowerPoint</vt:lpstr>
      <vt:lpstr>Презентация PowerPoint</vt:lpstr>
      <vt:lpstr>УЧАСТНИКИ ПРОЕКТА – 15 МО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Инна Стратулат</dc:creator>
  <cp:lastModifiedBy>DeLux10</cp:lastModifiedBy>
  <cp:revision>16</cp:revision>
  <dcterms:created xsi:type="dcterms:W3CDTF">2012-09-28T10:16:23Z</dcterms:created>
  <dcterms:modified xsi:type="dcterms:W3CDTF">2014-02-19T04:56:46Z</dcterms:modified>
</cp:coreProperties>
</file>